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58" r:id="rId6"/>
    <p:sldId id="262" r:id="rId7"/>
    <p:sldId id="275" r:id="rId8"/>
    <p:sldId id="282" r:id="rId9"/>
    <p:sldId id="283" r:id="rId10"/>
    <p:sldId id="284" r:id="rId11"/>
    <p:sldId id="285" r:id="rId12"/>
    <p:sldId id="286" r:id="rId13"/>
    <p:sldId id="287" r:id="rId14"/>
    <p:sldId id="292" r:id="rId15"/>
    <p:sldId id="273" r:id="rId16"/>
    <p:sldId id="276" r:id="rId17"/>
    <p:sldId id="280" r:id="rId18"/>
    <p:sldId id="271" r:id="rId19"/>
    <p:sldId id="289" r:id="rId20"/>
    <p:sldId id="290" r:id="rId21"/>
    <p:sldId id="278" r:id="rId22"/>
    <p:sldId id="259" r:id="rId23"/>
    <p:sldId id="281" r:id="rId24"/>
    <p:sldId id="261" r:id="rId25"/>
    <p:sldId id="260" r:id="rId26"/>
    <p:sldId id="288" r:id="rId27"/>
    <p:sldId id="270" r:id="rId28"/>
    <p:sldId id="29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D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C6147E-E9D3-35E1-1A4A-E951048F7B69}" v="15" dt="2025-01-22T13:10:47.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7E4A9-2F90-4796-B161-BD3398827B0E}" type="datetimeFigureOut">
              <a:rPr lang="en-GB" smtClean="0"/>
              <a:t>30/01/2025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14CF6-1D49-4998-B7AA-53B3379FF34E}" type="slidenum">
              <a:rPr lang="en-GB" smtClean="0"/>
              <a:t>‹#›</a:t>
            </a:fld>
            <a:endParaRPr lang="en-GB"/>
          </a:p>
        </p:txBody>
      </p:sp>
    </p:spTree>
    <p:extLst>
      <p:ext uri="{BB962C8B-B14F-4D97-AF65-F5344CB8AC3E}">
        <p14:creationId xmlns:p14="http://schemas.microsoft.com/office/powerpoint/2010/main" val="413512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13720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5F4D4-2651-45C7-A8DD-924BBC73E19A}"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368565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507082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3403917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3302691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253787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679848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251247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4550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270366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5F4D4-2651-45C7-A8DD-924BBC73E19A}"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178252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5F4D4-2651-45C7-A8DD-924BBC73E19A}"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423295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5F4D4-2651-45C7-A8DD-924BBC73E19A}" type="datetimeFigureOut">
              <a:rPr lang="en-GB" smtClean="0"/>
              <a:t>30/01/2025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175160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5F4D4-2651-45C7-A8DD-924BBC73E19A}" type="datetimeFigureOut">
              <a:rPr lang="en-GB" smtClean="0"/>
              <a:t>30/01/2025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182881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5F4D4-2651-45C7-A8DD-924BBC73E19A}" type="datetimeFigureOut">
              <a:rPr lang="en-GB" smtClean="0"/>
              <a:t>30/01/2025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383010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5F4D4-2651-45C7-A8DD-924BBC73E19A}"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55925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5F4D4-2651-45C7-A8DD-924BBC73E19A}"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CBABE8-D7D9-48C8-BDCD-C6AEA178F6A1}" type="slidenum">
              <a:rPr lang="en-GB" smtClean="0"/>
              <a:t>‹#›</a:t>
            </a:fld>
            <a:endParaRPr lang="en-GB"/>
          </a:p>
        </p:txBody>
      </p:sp>
    </p:spTree>
    <p:extLst>
      <p:ext uri="{BB962C8B-B14F-4D97-AF65-F5344CB8AC3E}">
        <p14:creationId xmlns:p14="http://schemas.microsoft.com/office/powerpoint/2010/main" val="78747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95F4D4-2651-45C7-A8DD-924BBC73E19A}" type="datetimeFigureOut">
              <a:rPr lang="en-GB" smtClean="0"/>
              <a:t>30/01/2025</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CBABE8-D7D9-48C8-BDCD-C6AEA178F6A1}" type="slidenum">
              <a:rPr lang="en-GB" smtClean="0"/>
              <a:t>‹#›</a:t>
            </a:fld>
            <a:endParaRPr lang="en-GB"/>
          </a:p>
        </p:txBody>
      </p:sp>
    </p:spTree>
    <p:extLst>
      <p:ext uri="{BB962C8B-B14F-4D97-AF65-F5344CB8AC3E}">
        <p14:creationId xmlns:p14="http://schemas.microsoft.com/office/powerpoint/2010/main" val="399448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www.bbc.co.uk/iplayer/episode/m000t16h/numberblocks-series-5-your-turn" TargetMode="External"/><Relationship Id="rId3" Type="http://schemas.openxmlformats.org/officeDocument/2006/relationships/hyperlink" Target="https://www.topmarks.co.uk/learning-to-count/paint-the-squares" TargetMode="External"/><Relationship Id="rId7" Type="http://schemas.openxmlformats.org/officeDocument/2006/relationships/hyperlink" Target="https://whiterosemaths.com/homelearning?year=year-1" TargetMode="External"/><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6.xml"/><Relationship Id="rId6" Type="http://schemas.openxmlformats.org/officeDocument/2006/relationships/hyperlink" Target="https://www.youtubekids.com/" TargetMode="External"/><Relationship Id="rId5" Type="http://schemas.openxmlformats.org/officeDocument/2006/relationships/hyperlink" Target="http://www.crickweb.co.uk/" TargetMode="External"/><Relationship Id="rId4" Type="http://schemas.openxmlformats.org/officeDocument/2006/relationships/hyperlink" Target="http://www.mathsphere.co.uk/resources/MathSphereSampleWorksheets.htm" TargetMode="External"/><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4818" y="1283367"/>
            <a:ext cx="10796337" cy="5390148"/>
          </a:xfrm>
        </p:spPr>
        <p:txBody>
          <a:bodyPr>
            <a:normAutofit fontScale="90000"/>
          </a:bodyPr>
          <a:lstStyle/>
          <a:p>
            <a:r>
              <a:rPr lang="en-GB" sz="8000" b="1" dirty="0"/>
              <a:t>St Margaret’s School</a:t>
            </a:r>
            <a:br>
              <a:rPr lang="en-GB" sz="8000" b="1" dirty="0"/>
            </a:br>
            <a:r>
              <a:rPr lang="en-GB" sz="8000" b="1" dirty="0"/>
              <a:t>Spring Term 2025</a:t>
            </a:r>
            <a:br>
              <a:rPr lang="en-GB" sz="8000" b="1" dirty="0"/>
            </a:br>
            <a:r>
              <a:rPr lang="en-GB" sz="8000" b="1" dirty="0"/>
              <a:t>Maths in Year One</a:t>
            </a:r>
            <a:br>
              <a:rPr lang="en-GB" dirty="0"/>
            </a:br>
            <a:br>
              <a:rPr lang="en-GB" dirty="0"/>
            </a:br>
            <a:endParaRPr lang="en-GB" dirty="0"/>
          </a:p>
        </p:txBody>
      </p:sp>
      <p:pic>
        <p:nvPicPr>
          <p:cNvPr id="3" name="Picture 2">
            <a:extLst>
              <a:ext uri="{FF2B5EF4-FFF2-40B4-BE49-F238E27FC236}">
                <a16:creationId xmlns:a16="http://schemas.microsoft.com/office/drawing/2014/main" id="{39950121-C603-E29E-221F-8B77BEA8CB08}"/>
              </a:ext>
            </a:extLst>
          </p:cNvPr>
          <p:cNvPicPr>
            <a:picLocks noChangeAspect="1"/>
          </p:cNvPicPr>
          <p:nvPr/>
        </p:nvPicPr>
        <p:blipFill>
          <a:blip r:embed="rId2"/>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238471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150AA24-2882-43F1-8F33-6FEBAAE811CC}"/>
              </a:ext>
            </a:extLst>
          </p:cNvPr>
          <p:cNvSpPr txBox="1"/>
          <p:nvPr/>
        </p:nvSpPr>
        <p:spPr>
          <a:xfrm>
            <a:off x="-483374" y="72480"/>
            <a:ext cx="8142610" cy="584775"/>
          </a:xfrm>
          <a:prstGeom prst="rect">
            <a:avLst/>
          </a:prstGeom>
          <a:noFill/>
        </p:spPr>
        <p:txBody>
          <a:bodyPr wrap="square">
            <a:spAutoFit/>
          </a:bodyPr>
          <a:lstStyle/>
          <a:p>
            <a:pPr algn="ctr"/>
            <a:r>
              <a:rPr lang="en-US" sz="3200" b="1" u="sng" dirty="0">
                <a:solidFill>
                  <a:srgbClr val="0070C0"/>
                </a:solidFill>
                <a:latin typeface="Arial" panose="020B0604020202020204" pitchFamily="34" charset="0"/>
                <a:cs typeface="Arial" panose="020B0604020202020204" pitchFamily="34" charset="0"/>
              </a:rPr>
              <a:t>The National Curriculum</a:t>
            </a:r>
            <a:endParaRPr lang="en-GB" sz="3200" b="1" u="sng"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653143" y="6204857"/>
            <a:ext cx="10293531" cy="369332"/>
          </a:xfrm>
          <a:prstGeom prst="rect">
            <a:avLst/>
          </a:prstGeom>
          <a:noFill/>
        </p:spPr>
        <p:txBody>
          <a:bodyPr wrap="square" rtlCol="0">
            <a:spAutoFit/>
          </a:bodyPr>
          <a:lstStyle/>
          <a:p>
            <a:r>
              <a:rPr lang="en-GB" dirty="0"/>
              <a:t>Transition from EYFS. </a:t>
            </a:r>
          </a:p>
        </p:txBody>
      </p:sp>
      <p:sp>
        <p:nvSpPr>
          <p:cNvPr id="3" name="5-Point Star 2"/>
          <p:cNvSpPr/>
          <p:nvPr/>
        </p:nvSpPr>
        <p:spPr>
          <a:xfrm>
            <a:off x="8865734" y="2229038"/>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8972136" y="3248494"/>
            <a:ext cx="306994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Geometry</a:t>
            </a:r>
          </a:p>
        </p:txBody>
      </p:sp>
      <p:pic>
        <p:nvPicPr>
          <p:cNvPr id="11" name="Picture 10"/>
          <p:cNvPicPr/>
          <p:nvPr/>
        </p:nvPicPr>
        <p:blipFill rotWithShape="1">
          <a:blip r:embed="rId2"/>
          <a:srcRect l="26590" t="42562" r="24551" b="25813"/>
          <a:stretch/>
        </p:blipFill>
        <p:spPr bwMode="auto">
          <a:xfrm>
            <a:off x="1093179" y="768357"/>
            <a:ext cx="5817071" cy="2745552"/>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3"/>
          <a:srcRect l="26590" t="40788" r="24717" b="32315"/>
          <a:stretch/>
        </p:blipFill>
        <p:spPr bwMode="auto">
          <a:xfrm>
            <a:off x="1184620" y="3424690"/>
            <a:ext cx="5725630" cy="2869386"/>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C4BFFB4-E462-7E9A-8909-B7F1EA16AEA9}"/>
              </a:ext>
            </a:extLst>
          </p:cNvPr>
          <p:cNvPicPr>
            <a:picLocks noChangeAspect="1"/>
          </p:cNvPicPr>
          <p:nvPr/>
        </p:nvPicPr>
        <p:blipFill>
          <a:blip r:embed="rId4"/>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121447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E34BD-8A23-0144-F756-7D9F0D53491E}"/>
              </a:ext>
            </a:extLst>
          </p:cNvPr>
          <p:cNvSpPr txBox="1"/>
          <p:nvPr/>
        </p:nvSpPr>
        <p:spPr>
          <a:xfrm>
            <a:off x="2115201" y="1868170"/>
            <a:ext cx="875415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dirty="0"/>
              <a:t>What does a maths lesson look like in Year One at St Margarets? </a:t>
            </a:r>
          </a:p>
        </p:txBody>
      </p:sp>
    </p:spTree>
    <p:extLst>
      <p:ext uri="{BB962C8B-B14F-4D97-AF65-F5344CB8AC3E}">
        <p14:creationId xmlns:p14="http://schemas.microsoft.com/office/powerpoint/2010/main" val="880080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50AA24-2882-43F1-8F33-6FEBAAE811CC}"/>
              </a:ext>
            </a:extLst>
          </p:cNvPr>
          <p:cNvSpPr txBox="1"/>
          <p:nvPr/>
        </p:nvSpPr>
        <p:spPr>
          <a:xfrm>
            <a:off x="-451485" y="457200"/>
            <a:ext cx="8142610" cy="584775"/>
          </a:xfrm>
          <a:prstGeom prst="rect">
            <a:avLst/>
          </a:prstGeom>
          <a:noFill/>
        </p:spPr>
        <p:txBody>
          <a:bodyPr wrap="square">
            <a:spAutoFit/>
          </a:bodyPr>
          <a:lstStyle/>
          <a:p>
            <a:pPr algn="ctr"/>
            <a:r>
              <a:rPr lang="en-US" sz="3200" b="1" u="sng" dirty="0">
                <a:solidFill>
                  <a:srgbClr val="0070C0"/>
                </a:solidFill>
                <a:latin typeface="Arial" panose="020B0604020202020204" pitchFamily="34" charset="0"/>
                <a:cs typeface="Arial" panose="020B0604020202020204" pitchFamily="34" charset="0"/>
              </a:rPr>
              <a:t>How do we teach </a:t>
            </a:r>
            <a:r>
              <a:rPr lang="en-US" sz="3200" b="1" u="sng" dirty="0" err="1">
                <a:solidFill>
                  <a:srgbClr val="0070C0"/>
                </a:solidFill>
                <a:latin typeface="Arial" panose="020B0604020202020204" pitchFamily="34" charset="0"/>
                <a:cs typeface="Arial" panose="020B0604020202020204" pitchFamily="34" charset="0"/>
              </a:rPr>
              <a:t>maths</a:t>
            </a:r>
            <a:r>
              <a:rPr lang="en-US" sz="3200" b="1" u="sng" dirty="0">
                <a:solidFill>
                  <a:srgbClr val="0070C0"/>
                </a:solidFill>
                <a:latin typeface="Arial" panose="020B0604020202020204" pitchFamily="34" charset="0"/>
                <a:cs typeface="Arial" panose="020B0604020202020204" pitchFamily="34" charset="0"/>
              </a:rPr>
              <a:t>?</a:t>
            </a:r>
            <a:endParaRPr lang="en-GB" sz="3200" b="1" u="sng"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642671" y="1149698"/>
            <a:ext cx="9810121" cy="6001643"/>
          </a:xfrm>
          <a:prstGeom prst="rect">
            <a:avLst/>
          </a:prstGeom>
          <a:noFill/>
        </p:spPr>
        <p:txBody>
          <a:bodyPr wrap="none" lIns="91440" tIns="45720" rIns="91440" bIns="45720" rtlCol="0" anchor="t">
            <a:spAutoFit/>
          </a:bodyPr>
          <a:lstStyle/>
          <a:p>
            <a:r>
              <a:rPr lang="en-GB" sz="2400" b="1" dirty="0"/>
              <a:t>In Year One:</a:t>
            </a:r>
          </a:p>
          <a:p>
            <a:endParaRPr lang="en-GB" sz="2400" b="1" dirty="0"/>
          </a:p>
          <a:p>
            <a:r>
              <a:rPr lang="en-GB" sz="2400" b="1" dirty="0"/>
              <a:t>We build on Reception. EYFS curriculum leads smoothly into Year One. </a:t>
            </a:r>
          </a:p>
          <a:p>
            <a:endParaRPr lang="en-GB" sz="2400" b="1" dirty="0"/>
          </a:p>
          <a:p>
            <a:endParaRPr lang="en-GB" sz="2400" b="1" dirty="0"/>
          </a:p>
          <a:p>
            <a:endParaRPr lang="en-GB" sz="2400" b="1" dirty="0"/>
          </a:p>
          <a:p>
            <a:endParaRPr lang="en-GB" sz="2400" b="1" dirty="0"/>
          </a:p>
          <a:p>
            <a:endParaRPr lang="en-GB" sz="2400" b="1" dirty="0"/>
          </a:p>
          <a:p>
            <a:endParaRPr lang="en-GB" sz="2400" b="1" dirty="0"/>
          </a:p>
          <a:p>
            <a:endParaRPr lang="en-GB" sz="2400" b="1" dirty="0"/>
          </a:p>
          <a:p>
            <a:endParaRPr lang="en-GB" sz="2400" b="1" dirty="0"/>
          </a:p>
          <a:p>
            <a:endParaRPr lang="en-GB" sz="2400" b="1" dirty="0"/>
          </a:p>
          <a:p>
            <a:r>
              <a:rPr lang="en-GB" sz="2400" b="1" dirty="0"/>
              <a:t>Hour maths session: Basic skills then main learning &amp; 15 minutes fluency.</a:t>
            </a:r>
          </a:p>
          <a:p>
            <a:r>
              <a:rPr lang="en-GB" sz="2400" b="1" dirty="0"/>
              <a:t>All of these encompass: My turn your turn, partner work and basic skills</a:t>
            </a:r>
          </a:p>
          <a:p>
            <a:endParaRPr lang="en-GB" sz="2400" b="1" dirty="0"/>
          </a:p>
          <a:p>
            <a:endParaRPr lang="en-GB" sz="2400" b="1" dirty="0"/>
          </a:p>
        </p:txBody>
      </p:sp>
      <p:pic>
        <p:nvPicPr>
          <p:cNvPr id="7" name="Picture 6"/>
          <p:cNvPicPr/>
          <p:nvPr/>
        </p:nvPicPr>
        <p:blipFill rotWithShape="1">
          <a:blip r:embed="rId2"/>
          <a:srcRect l="15124" t="18621" r="12087" b="18719"/>
          <a:stretch/>
        </p:blipFill>
        <p:spPr bwMode="auto">
          <a:xfrm>
            <a:off x="2599509" y="2419349"/>
            <a:ext cx="5582466" cy="3014800"/>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DE2031B1-1CD2-E7CD-6A1F-5203FE229675}"/>
              </a:ext>
            </a:extLst>
          </p:cNvPr>
          <p:cNvPicPr>
            <a:picLocks noChangeAspect="1"/>
          </p:cNvPicPr>
          <p:nvPr/>
        </p:nvPicPr>
        <p:blipFill>
          <a:blip r:embed="rId3"/>
          <a:stretch>
            <a:fillRect/>
          </a:stretch>
        </p:blipFill>
        <p:spPr>
          <a:xfrm>
            <a:off x="8546492" y="184485"/>
            <a:ext cx="3324663" cy="688653"/>
          </a:xfrm>
          <a:prstGeom prst="rect">
            <a:avLst/>
          </a:prstGeom>
        </p:spPr>
      </p:pic>
      <p:pic>
        <p:nvPicPr>
          <p:cNvPr id="8" name="Picture 7">
            <a:extLst>
              <a:ext uri="{FF2B5EF4-FFF2-40B4-BE49-F238E27FC236}">
                <a16:creationId xmlns:a16="http://schemas.microsoft.com/office/drawing/2014/main" id="{DA9B06ED-1FC5-536A-0A88-8096E786C8C0}"/>
              </a:ext>
            </a:extLst>
          </p:cNvPr>
          <p:cNvPicPr>
            <a:picLocks noChangeAspect="1"/>
          </p:cNvPicPr>
          <p:nvPr/>
        </p:nvPicPr>
        <p:blipFill>
          <a:blip r:embed="rId4"/>
          <a:stretch>
            <a:fillRect/>
          </a:stretch>
        </p:blipFill>
        <p:spPr>
          <a:xfrm>
            <a:off x="9148694" y="2732574"/>
            <a:ext cx="2400635" cy="2124371"/>
          </a:xfrm>
          <a:prstGeom prst="rect">
            <a:avLst/>
          </a:prstGeom>
        </p:spPr>
      </p:pic>
    </p:spTree>
    <p:extLst>
      <p:ext uri="{BB962C8B-B14F-4D97-AF65-F5344CB8AC3E}">
        <p14:creationId xmlns:p14="http://schemas.microsoft.com/office/powerpoint/2010/main" val="777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GB" dirty="0">
                <a:latin typeface="Arial"/>
                <a:cs typeface="Arial"/>
              </a:rPr>
              <a:t>                       What is maths? </a:t>
            </a:r>
          </a:p>
        </p:txBody>
      </p:sp>
      <p:pic>
        <p:nvPicPr>
          <p:cNvPr id="4" name="Picture 3"/>
          <p:cNvPicPr>
            <a:picLocks noChangeAspect="1"/>
          </p:cNvPicPr>
          <p:nvPr/>
        </p:nvPicPr>
        <p:blipFill rotWithShape="1">
          <a:blip r:embed="rId2"/>
          <a:srcRect l="28448" t="21697" r="16133" b="10089"/>
          <a:stretch/>
        </p:blipFill>
        <p:spPr>
          <a:xfrm>
            <a:off x="4661380" y="1482104"/>
            <a:ext cx="7210697" cy="4990013"/>
          </a:xfrm>
          <a:prstGeom prst="rect">
            <a:avLst/>
          </a:prstGeom>
        </p:spPr>
      </p:pic>
      <p:pic>
        <p:nvPicPr>
          <p:cNvPr id="3" name="Picture 2">
            <a:extLst>
              <a:ext uri="{FF2B5EF4-FFF2-40B4-BE49-F238E27FC236}">
                <a16:creationId xmlns:a16="http://schemas.microsoft.com/office/drawing/2014/main" id="{B86B72B5-7158-E5A0-E1CB-78D68592F980}"/>
              </a:ext>
            </a:extLst>
          </p:cNvPr>
          <p:cNvPicPr>
            <a:picLocks noChangeAspect="1"/>
          </p:cNvPicPr>
          <p:nvPr/>
        </p:nvPicPr>
        <p:blipFill>
          <a:blip r:embed="rId3"/>
          <a:stretch>
            <a:fillRect/>
          </a:stretch>
        </p:blipFill>
        <p:spPr>
          <a:xfrm>
            <a:off x="8546492" y="184485"/>
            <a:ext cx="3324663" cy="688653"/>
          </a:xfrm>
          <a:prstGeom prst="rect">
            <a:avLst/>
          </a:prstGeom>
        </p:spPr>
      </p:pic>
      <p:sp>
        <p:nvSpPr>
          <p:cNvPr id="5" name="TextBox 4">
            <a:extLst>
              <a:ext uri="{FF2B5EF4-FFF2-40B4-BE49-F238E27FC236}">
                <a16:creationId xmlns:a16="http://schemas.microsoft.com/office/drawing/2014/main" id="{6FF1A8EE-5DA1-C8A0-1FBA-52CF01042B36}"/>
              </a:ext>
            </a:extLst>
          </p:cNvPr>
          <p:cNvSpPr txBox="1"/>
          <p:nvPr/>
        </p:nvSpPr>
        <p:spPr>
          <a:xfrm>
            <a:off x="1075931" y="1235049"/>
            <a:ext cx="369055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t>I hour maths lesson</a:t>
            </a:r>
            <a:endParaRPr lang="en-US" sz="3200"/>
          </a:p>
          <a:p>
            <a:endParaRPr lang="en-GB" sz="3200" dirty="0"/>
          </a:p>
          <a:p>
            <a:r>
              <a:rPr lang="en-GB" sz="3200" dirty="0"/>
              <a:t>Starter &amp; warm up</a:t>
            </a:r>
          </a:p>
          <a:p>
            <a:endParaRPr lang="en-GB" sz="3200" dirty="0"/>
          </a:p>
          <a:p>
            <a:r>
              <a:rPr lang="en-GB" sz="3200" dirty="0"/>
              <a:t>Modelling (I do)</a:t>
            </a:r>
          </a:p>
          <a:p>
            <a:endParaRPr lang="en-GB" sz="3200" dirty="0"/>
          </a:p>
          <a:p>
            <a:r>
              <a:rPr lang="en-GB" sz="3200" dirty="0"/>
              <a:t>We do</a:t>
            </a:r>
          </a:p>
          <a:p>
            <a:endParaRPr lang="en-GB" sz="3200" dirty="0"/>
          </a:p>
          <a:p>
            <a:r>
              <a:rPr lang="en-GB" sz="3200" dirty="0"/>
              <a:t>You do (workbooks)</a:t>
            </a:r>
          </a:p>
        </p:txBody>
      </p:sp>
    </p:spTree>
    <p:extLst>
      <p:ext uri="{BB962C8B-B14F-4D97-AF65-F5344CB8AC3E}">
        <p14:creationId xmlns:p14="http://schemas.microsoft.com/office/powerpoint/2010/main" val="254149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86" y="822960"/>
            <a:ext cx="9235440" cy="5170646"/>
          </a:xfrm>
          <a:prstGeom prst="rect">
            <a:avLst/>
          </a:prstGeom>
          <a:noFill/>
        </p:spPr>
        <p:txBody>
          <a:bodyPr wrap="square" rtlCol="0">
            <a:spAutoFit/>
          </a:bodyPr>
          <a:lstStyle/>
          <a:p>
            <a:r>
              <a:rPr lang="en-GB" sz="72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Mind set!</a:t>
            </a:r>
          </a:p>
          <a:p>
            <a:endParaRPr lang="en-GB" dirty="0"/>
          </a:p>
          <a:p>
            <a:endParaRPr lang="en-GB" dirty="0"/>
          </a:p>
          <a:p>
            <a:r>
              <a:rPr lang="en-GB" sz="2800" dirty="0">
                <a:solidFill>
                  <a:srgbClr val="0070C0"/>
                </a:solidFill>
                <a:latin typeface="Arial" panose="020B0604020202020204" pitchFamily="34" charset="0"/>
                <a:cs typeface="Arial" panose="020B0604020202020204" pitchFamily="34" charset="0"/>
              </a:rPr>
              <a:t>Don’t pass on any personal negative experiences.</a:t>
            </a:r>
          </a:p>
          <a:p>
            <a:endParaRPr lang="en-GB" sz="2800" dirty="0">
              <a:solidFill>
                <a:srgbClr val="0070C0"/>
              </a:solidFill>
              <a:latin typeface="Arial" panose="020B0604020202020204" pitchFamily="34" charset="0"/>
              <a:cs typeface="Arial" panose="020B0604020202020204" pitchFamily="34" charset="0"/>
            </a:endParaRPr>
          </a:p>
          <a:p>
            <a:r>
              <a:rPr lang="en-GB" sz="2800" dirty="0">
                <a:solidFill>
                  <a:srgbClr val="0070C0"/>
                </a:solidFill>
                <a:latin typeface="Arial" panose="020B0604020202020204" pitchFamily="34" charset="0"/>
                <a:cs typeface="Arial" panose="020B0604020202020204" pitchFamily="34" charset="0"/>
              </a:rPr>
              <a:t>Mathematicians get stuck!</a:t>
            </a:r>
          </a:p>
          <a:p>
            <a:endParaRPr lang="en-GB" sz="2800" dirty="0">
              <a:solidFill>
                <a:srgbClr val="0070C0"/>
              </a:solidFill>
              <a:latin typeface="Arial" panose="020B0604020202020204" pitchFamily="34" charset="0"/>
              <a:cs typeface="Arial" panose="020B0604020202020204" pitchFamily="34" charset="0"/>
            </a:endParaRPr>
          </a:p>
          <a:p>
            <a:r>
              <a:rPr lang="en-GB" sz="2800" dirty="0">
                <a:solidFill>
                  <a:srgbClr val="0070C0"/>
                </a:solidFill>
                <a:latin typeface="Arial" panose="020B0604020202020204" pitchFamily="34" charset="0"/>
                <a:cs typeface="Arial" panose="020B0604020202020204" pitchFamily="34" charset="0"/>
              </a:rPr>
              <a:t>We don’t care if you make a mistake!</a:t>
            </a:r>
          </a:p>
          <a:p>
            <a:endParaRPr lang="en-GB" sz="2800" dirty="0">
              <a:solidFill>
                <a:srgbClr val="0070C0"/>
              </a:solidFill>
              <a:latin typeface="Arial" panose="020B0604020202020204" pitchFamily="34" charset="0"/>
              <a:cs typeface="Arial" panose="020B0604020202020204" pitchFamily="34" charset="0"/>
            </a:endParaRPr>
          </a:p>
          <a:p>
            <a:endParaRPr lang="en-GB" dirty="0"/>
          </a:p>
          <a:p>
            <a:endParaRPr lang="en-GB" dirty="0"/>
          </a:p>
          <a:p>
            <a:endParaRPr lang="en-GB" dirty="0"/>
          </a:p>
        </p:txBody>
      </p:sp>
      <p:pic>
        <p:nvPicPr>
          <p:cNvPr id="4" name="Picture 3">
            <a:extLst>
              <a:ext uri="{FF2B5EF4-FFF2-40B4-BE49-F238E27FC236}">
                <a16:creationId xmlns:a16="http://schemas.microsoft.com/office/drawing/2014/main" id="{EDB5CDD0-0711-AB1F-6D20-74278930616B}"/>
              </a:ext>
            </a:extLst>
          </p:cNvPr>
          <p:cNvPicPr>
            <a:picLocks noChangeAspect="1"/>
          </p:cNvPicPr>
          <p:nvPr/>
        </p:nvPicPr>
        <p:blipFill>
          <a:blip r:embed="rId2"/>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145432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7708" y="222510"/>
            <a:ext cx="8168097" cy="6280985"/>
          </a:xfrm>
          <a:prstGeom prst="rect">
            <a:avLst/>
          </a:prstGeom>
        </p:spPr>
      </p:pic>
      <p:pic>
        <p:nvPicPr>
          <p:cNvPr id="2" name="Picture 1">
            <a:extLst>
              <a:ext uri="{FF2B5EF4-FFF2-40B4-BE49-F238E27FC236}">
                <a16:creationId xmlns:a16="http://schemas.microsoft.com/office/drawing/2014/main" id="{9DAF975A-AD6F-4E39-B8D7-375180FC17A0}"/>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656171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GB" altLang="en-US" b="1" dirty="0">
                <a:solidFill>
                  <a:srgbClr val="0070C0"/>
                </a:solidFill>
                <a:latin typeface="Rockwell" panose="02060603020205020403" pitchFamily="18" charset="0"/>
              </a:rPr>
              <a:t>         </a:t>
            </a:r>
            <a:r>
              <a:rPr lang="en-GB" altLang="en-US" b="1" dirty="0">
                <a:solidFill>
                  <a:srgbClr val="0070C0"/>
                </a:solidFill>
                <a:latin typeface="Arial" panose="020B0604020202020204" pitchFamily="34" charset="0"/>
                <a:cs typeface="Arial" panose="020B0604020202020204" pitchFamily="34" charset="0"/>
              </a:rPr>
              <a:t>Focus on Fluency </a:t>
            </a:r>
          </a:p>
        </p:txBody>
      </p:sp>
      <p:sp>
        <p:nvSpPr>
          <p:cNvPr id="36867" name="Content Placeholder 2"/>
          <p:cNvSpPr>
            <a:spLocks noGrp="1"/>
          </p:cNvSpPr>
          <p:nvPr>
            <p:ph idx="1"/>
          </p:nvPr>
        </p:nvSpPr>
        <p:spPr/>
        <p:txBody>
          <a:bodyPr>
            <a:normAutofit fontScale="85000" lnSpcReduction="20000"/>
          </a:bodyPr>
          <a:lstStyle/>
          <a:p>
            <a:r>
              <a:rPr lang="en-US" altLang="en-US" dirty="0">
                <a:latin typeface="Arial" panose="020B0604020202020204" pitchFamily="34" charset="0"/>
                <a:cs typeface="Arial" panose="020B0604020202020204" pitchFamily="34" charset="0"/>
              </a:rPr>
              <a:t>Number bonds 1-10</a:t>
            </a:r>
          </a:p>
          <a:p>
            <a:r>
              <a:rPr lang="en-US" altLang="en-US" dirty="0">
                <a:latin typeface="Arial" panose="020B0604020202020204" pitchFamily="34" charset="0"/>
                <a:cs typeface="Arial" panose="020B0604020202020204" pitchFamily="34" charset="0"/>
              </a:rPr>
              <a:t>Counting in 2’s 5’s 10’s</a:t>
            </a:r>
          </a:p>
          <a:p>
            <a:r>
              <a:rPr lang="en-US" altLang="en-US" dirty="0">
                <a:latin typeface="Arial" panose="020B0604020202020204" pitchFamily="34" charset="0"/>
                <a:cs typeface="Arial" panose="020B0604020202020204" pitchFamily="34" charset="0"/>
              </a:rPr>
              <a:t>Efficient strategies- </a:t>
            </a:r>
            <a:r>
              <a:rPr lang="en-US" altLang="en-US" dirty="0" err="1">
                <a:latin typeface="Arial" panose="020B0604020202020204" pitchFamily="34" charset="0"/>
                <a:cs typeface="Arial" panose="020B0604020202020204" pitchFamily="34" charset="0"/>
              </a:rPr>
              <a:t>subitise</a:t>
            </a:r>
            <a:r>
              <a:rPr lang="en-US" altLang="en-US" dirty="0">
                <a:latin typeface="Arial" panose="020B0604020202020204" pitchFamily="34" charset="0"/>
                <a:cs typeface="Arial" panose="020B0604020202020204" pitchFamily="34" charset="0"/>
              </a:rPr>
              <a:t>? Count in 2’s? Spot the doubles?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How could we count these?</a:t>
            </a:r>
          </a:p>
          <a:p>
            <a:r>
              <a:rPr lang="en-US" altLang="en-US" dirty="0">
                <a:latin typeface="Arial"/>
                <a:cs typeface="Arial"/>
              </a:rPr>
              <a:t>Some children may….</a:t>
            </a:r>
          </a:p>
          <a:p>
            <a:r>
              <a:rPr lang="en-US" altLang="en-US" dirty="0">
                <a:latin typeface="Arial"/>
                <a:cs typeface="Arial"/>
              </a:rPr>
              <a:t>It's about making it explicit. </a:t>
            </a:r>
          </a:p>
          <a:p>
            <a:r>
              <a:rPr lang="en-US" altLang="en-US" dirty="0">
                <a:latin typeface="Arial"/>
                <a:cs typeface="Arial"/>
              </a:rPr>
              <a:t>MASTERING NUMBER </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78" y="289719"/>
            <a:ext cx="1541462"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3160" y="365125"/>
            <a:ext cx="1543050"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9177652" y="3705933"/>
            <a:ext cx="2351405" cy="2340568"/>
          </a:xfrm>
          <a:prstGeom prst="rect">
            <a:avLst/>
          </a:prstGeom>
        </p:spPr>
      </p:pic>
    </p:spTree>
    <p:extLst>
      <p:ext uri="{BB962C8B-B14F-4D97-AF65-F5344CB8AC3E}">
        <p14:creationId xmlns:p14="http://schemas.microsoft.com/office/powerpoint/2010/main" val="385419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181917" y="289719"/>
            <a:ext cx="10018713" cy="1752599"/>
          </a:xfrm>
        </p:spPr>
        <p:txBody>
          <a:bodyPr/>
          <a:lstStyle/>
          <a:p>
            <a:r>
              <a:rPr lang="en-GB" altLang="en-US" b="1" dirty="0">
                <a:solidFill>
                  <a:srgbClr val="0070C0"/>
                </a:solidFill>
                <a:latin typeface="Rockwell" panose="02060603020205020403" pitchFamily="18" charset="0"/>
              </a:rPr>
              <a:t>                           Fluency </a:t>
            </a:r>
          </a:p>
        </p:txBody>
      </p:sp>
      <p:sp>
        <p:nvSpPr>
          <p:cNvPr id="36867" name="Content Placeholder 2"/>
          <p:cNvSpPr>
            <a:spLocks noGrp="1"/>
          </p:cNvSpPr>
          <p:nvPr>
            <p:ph idx="1"/>
          </p:nvPr>
        </p:nvSpPr>
        <p:spPr/>
        <p:txBody>
          <a:bodyPr>
            <a:normAutofit/>
          </a:bodyPr>
          <a:lstStyle/>
          <a:p>
            <a:r>
              <a:rPr lang="en-US" altLang="en-US" dirty="0">
                <a:latin typeface="Rockwell" panose="02060603020205020403" pitchFamily="18" charset="0"/>
              </a:rPr>
              <a:t>Mastering number</a:t>
            </a:r>
          </a:p>
          <a:p>
            <a:r>
              <a:rPr lang="en-US" dirty="0">
                <a:solidFill>
                  <a:srgbClr val="0070C0"/>
                </a:solidFill>
              </a:rPr>
              <a:t>‘This project aims to secure firm foundations in the development of good number sense for all children from Reception through to Year 1 and Year 2. The aim over time is that children will leave KS1 with fluency in calculation and a confidence and flexibility with number. Attention will be given to key knowledge and understanding needed in Reception classes, and progression through KS1 to support success in the future.’</a:t>
            </a:r>
            <a:endParaRPr lang="en-US" altLang="en-US" dirty="0">
              <a:solidFill>
                <a:srgbClr val="0070C0"/>
              </a:solidFill>
              <a:latin typeface="Rockwell" panose="02060603020205020403" pitchFamily="18" charset="0"/>
            </a:endParaRPr>
          </a:p>
          <a:p>
            <a:endParaRPr lang="en-US" altLang="en-US" dirty="0">
              <a:solidFill>
                <a:srgbClr val="0070C0"/>
              </a:solidFill>
              <a:latin typeface="Rockwell" panose="02060603020205020403" pitchFamily="18" charset="0"/>
            </a:endParaRP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78" y="289719"/>
            <a:ext cx="1541462"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333" y="289719"/>
            <a:ext cx="1543050"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rotWithShape="1">
          <a:blip r:embed="rId3"/>
          <a:srcRect l="14292" t="46404" r="71914" b="39409"/>
          <a:stretch/>
        </p:blipFill>
        <p:spPr bwMode="auto">
          <a:xfrm>
            <a:off x="8745493" y="5358606"/>
            <a:ext cx="2091690" cy="120967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A408BA08-83EA-92D4-3F36-D1D899640A05}"/>
              </a:ext>
            </a:extLst>
          </p:cNvPr>
          <p:cNvPicPr>
            <a:picLocks noChangeAspect="1"/>
          </p:cNvPicPr>
          <p:nvPr/>
        </p:nvPicPr>
        <p:blipFill>
          <a:blip r:embed="rId4"/>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352969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15049" y="459978"/>
            <a:ext cx="10018713" cy="1752599"/>
          </a:xfrm>
        </p:spPr>
        <p:txBody>
          <a:bodyPr/>
          <a:lstStyle/>
          <a:p>
            <a:r>
              <a:rPr lang="en-GB" altLang="en-US" b="1" dirty="0">
                <a:solidFill>
                  <a:srgbClr val="0070C0"/>
                </a:solidFill>
                <a:latin typeface="Rockwell" panose="02060603020205020403" pitchFamily="18" charset="0"/>
              </a:rPr>
              <a:t>                           </a:t>
            </a:r>
            <a:r>
              <a:rPr lang="en-GB" altLang="en-US" b="1" dirty="0">
                <a:solidFill>
                  <a:srgbClr val="0070C0"/>
                </a:solidFill>
                <a:latin typeface="Arial" panose="020B0604020202020204" pitchFamily="34" charset="0"/>
                <a:cs typeface="Arial" panose="020B0604020202020204" pitchFamily="34" charset="0"/>
              </a:rPr>
              <a:t>Mastery </a:t>
            </a:r>
          </a:p>
        </p:txBody>
      </p:sp>
      <p:sp>
        <p:nvSpPr>
          <p:cNvPr id="36867" name="Content Placeholder 2"/>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Really important for children to explain their thinking. </a:t>
            </a:r>
          </a:p>
          <a:p>
            <a:r>
              <a:rPr lang="en-US" altLang="en-US" dirty="0">
                <a:latin typeface="Arial" panose="020B0604020202020204" pitchFamily="34" charset="0"/>
                <a:cs typeface="Arial" panose="020B0604020202020204" pitchFamily="34" charset="0"/>
              </a:rPr>
              <a:t>Reasoning- dig deeper and push for more!</a:t>
            </a:r>
          </a:p>
          <a:p>
            <a:r>
              <a:rPr lang="en-US" altLang="en-US" dirty="0">
                <a:latin typeface="Arial" panose="020B0604020202020204" pitchFamily="34" charset="0"/>
                <a:cs typeface="Arial" panose="020B0604020202020204" pitchFamily="34" charset="0"/>
              </a:rPr>
              <a:t>Shows whether children have a good understanding of basic concepts in order to move them forward in their learning.</a:t>
            </a:r>
          </a:p>
          <a:p>
            <a:r>
              <a:rPr lang="en-US" altLang="en-US" dirty="0">
                <a:latin typeface="Arial" panose="020B0604020202020204" pitchFamily="34" charset="0"/>
                <a:cs typeface="Arial" panose="020B0604020202020204" pitchFamily="34" charset="0"/>
              </a:rPr>
              <a:t>We do this through partner work and ‘MTYT’  </a:t>
            </a:r>
          </a:p>
          <a:p>
            <a:r>
              <a:rPr lang="en-US" altLang="en-US" dirty="0">
                <a:latin typeface="Arial" panose="020B0604020202020204" pitchFamily="34" charset="0"/>
                <a:cs typeface="Arial" panose="020B0604020202020204" pitchFamily="34" charset="0"/>
              </a:rPr>
              <a:t>Make links explicit! </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78" y="289719"/>
            <a:ext cx="1541462"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783" y="289719"/>
            <a:ext cx="1543050"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2A3A4E4-E1B5-0877-E188-D42A01A39D5D}"/>
              </a:ext>
            </a:extLst>
          </p:cNvPr>
          <p:cNvPicPr>
            <a:picLocks noChangeAspect="1"/>
          </p:cNvPicPr>
          <p:nvPr/>
        </p:nvPicPr>
        <p:blipFill>
          <a:blip r:embed="rId3"/>
          <a:stretch>
            <a:fillRect/>
          </a:stretch>
        </p:blipFill>
        <p:spPr>
          <a:xfrm>
            <a:off x="8688732" y="5901295"/>
            <a:ext cx="3324663" cy="688653"/>
          </a:xfrm>
          <a:prstGeom prst="rect">
            <a:avLst/>
          </a:prstGeom>
        </p:spPr>
      </p:pic>
    </p:spTree>
    <p:extLst>
      <p:ext uri="{BB962C8B-B14F-4D97-AF65-F5344CB8AC3E}">
        <p14:creationId xmlns:p14="http://schemas.microsoft.com/office/powerpoint/2010/main" val="361085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FE6B-5ED0-4C2A-8EC3-CF89418199C9}"/>
              </a:ext>
            </a:extLst>
          </p:cNvPr>
          <p:cNvSpPr>
            <a:spLocks noGrp="1"/>
          </p:cNvSpPr>
          <p:nvPr>
            <p:ph type="title"/>
          </p:nvPr>
        </p:nvSpPr>
        <p:spPr>
          <a:xfrm>
            <a:off x="601032" y="365125"/>
            <a:ext cx="10515600" cy="1325563"/>
          </a:xfrm>
        </p:spPr>
        <p:txBody>
          <a:bodyPr/>
          <a:lstStyle/>
          <a:p>
            <a:pPr algn="ctr"/>
            <a:r>
              <a:rPr lang="en-US" b="1" u="sng" dirty="0">
                <a:solidFill>
                  <a:srgbClr val="0070C0"/>
                </a:solidFill>
                <a:latin typeface="Arial" panose="020B0604020202020204" pitchFamily="34" charset="0"/>
                <a:cs typeface="Arial" panose="020B0604020202020204" pitchFamily="34" charset="0"/>
              </a:rPr>
              <a:t>Physical resources </a:t>
            </a:r>
            <a:endParaRPr lang="en-GB" b="1" u="sng" dirty="0">
              <a:solidFill>
                <a:srgbClr val="0070C0"/>
              </a:solidFill>
              <a:latin typeface="Arial" panose="020B0604020202020204" pitchFamily="34" charset="0"/>
              <a:cs typeface="Arial" panose="020B0604020202020204" pitchFamily="34" charset="0"/>
            </a:endParaRPr>
          </a:p>
        </p:txBody>
      </p:sp>
      <p:pic>
        <p:nvPicPr>
          <p:cNvPr id="1026" name="Picture 2" descr="Numicon (@Numicon) | Twitter">
            <a:extLst>
              <a:ext uri="{FF2B5EF4-FFF2-40B4-BE49-F238E27FC236}">
                <a16:creationId xmlns:a16="http://schemas.microsoft.com/office/drawing/2014/main" id="{75F155F5-20E4-43DC-A598-C6BB54589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91" y="233264"/>
            <a:ext cx="2109631" cy="21096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AG 78 English Grammar Dice Games | Teaching Resources">
            <a:extLst>
              <a:ext uri="{FF2B5EF4-FFF2-40B4-BE49-F238E27FC236}">
                <a16:creationId xmlns:a16="http://schemas.microsoft.com/office/drawing/2014/main" id="{E9A72013-D13D-4758-BC8C-AC425EBDD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5826" y="1036671"/>
            <a:ext cx="2214421" cy="16608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AD8A0FD-9178-4A14-B583-F372D227190F}"/>
              </a:ext>
            </a:extLst>
          </p:cNvPr>
          <p:cNvPicPr>
            <a:picLocks noChangeAspect="1"/>
          </p:cNvPicPr>
          <p:nvPr/>
        </p:nvPicPr>
        <p:blipFill>
          <a:blip r:embed="rId4"/>
          <a:stretch>
            <a:fillRect/>
          </a:stretch>
        </p:blipFill>
        <p:spPr>
          <a:xfrm>
            <a:off x="651199" y="5365103"/>
            <a:ext cx="5280808" cy="884172"/>
          </a:xfrm>
          <a:prstGeom prst="rect">
            <a:avLst/>
          </a:prstGeom>
        </p:spPr>
      </p:pic>
      <p:pic>
        <p:nvPicPr>
          <p:cNvPr id="1036" name="Picture 12" descr="number fan | Kindergarten math numbers, Math numbers, Math">
            <a:extLst>
              <a:ext uri="{FF2B5EF4-FFF2-40B4-BE49-F238E27FC236}">
                <a16:creationId xmlns:a16="http://schemas.microsoft.com/office/drawing/2014/main" id="{5649B423-C4E3-4C94-8167-4C0710F9A8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3202" y="4525347"/>
            <a:ext cx="2763664" cy="20549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lain Whiteboards - Bulk Buy Set 100 - Paper Plus">
            <a:extLst>
              <a:ext uri="{FF2B5EF4-FFF2-40B4-BE49-F238E27FC236}">
                <a16:creationId xmlns:a16="http://schemas.microsoft.com/office/drawing/2014/main" id="{21950D9C-A246-43FD-902B-F109A24F75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91" y="3461286"/>
            <a:ext cx="2325061" cy="174379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0-20 Summer Counting - 19 Printable Flashcard Numbers 1 20, HD Png Download  - kindpng">
            <a:extLst>
              <a:ext uri="{FF2B5EF4-FFF2-40B4-BE49-F238E27FC236}">
                <a16:creationId xmlns:a16="http://schemas.microsoft.com/office/drawing/2014/main" id="{A0E55A46-1FBF-4146-8A23-47A5FD3B33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3088" y="1562471"/>
            <a:ext cx="2599742" cy="18530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rotWithShape="1">
          <a:blip r:embed="rId8"/>
          <a:srcRect l="29748" t="23054" r="52138" b="52414"/>
          <a:stretch/>
        </p:blipFill>
        <p:spPr bwMode="auto">
          <a:xfrm>
            <a:off x="6266014" y="1690688"/>
            <a:ext cx="2002775" cy="1575026"/>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9"/>
          <a:srcRect l="40217" t="35763" r="42500" b="39114"/>
          <a:stretch/>
        </p:blipFill>
        <p:spPr bwMode="auto">
          <a:xfrm>
            <a:off x="3252359" y="3523558"/>
            <a:ext cx="1981200" cy="1619250"/>
          </a:xfrm>
          <a:prstGeom prst="rect">
            <a:avLst/>
          </a:prstGeom>
          <a:ln>
            <a:noFill/>
          </a:ln>
          <a:extLst>
            <a:ext uri="{53640926-AAD7-44D8-BBD7-CCE9431645EC}">
              <a14:shadowObscured xmlns:a14="http://schemas.microsoft.com/office/drawing/2010/main"/>
            </a:ext>
          </a:extLst>
        </p:spPr>
      </p:pic>
      <p:pic>
        <p:nvPicPr>
          <p:cNvPr id="16" name="Picture 15" descr="Place Value Using Straws - YouTube"/>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85826" y="5205081"/>
            <a:ext cx="2540000" cy="1428750"/>
          </a:xfrm>
          <a:prstGeom prst="rect">
            <a:avLst/>
          </a:prstGeom>
          <a:noFill/>
          <a:ln>
            <a:noFill/>
          </a:ln>
        </p:spPr>
      </p:pic>
      <p:pic>
        <p:nvPicPr>
          <p:cNvPr id="17" name="Picture 16"/>
          <p:cNvPicPr/>
          <p:nvPr/>
        </p:nvPicPr>
        <p:blipFill rotWithShape="1">
          <a:blip r:embed="rId11"/>
          <a:srcRect l="1163" t="40197" r="84379" b="35566"/>
          <a:stretch/>
        </p:blipFill>
        <p:spPr bwMode="auto">
          <a:xfrm>
            <a:off x="9299821" y="2975348"/>
            <a:ext cx="2112010" cy="1990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659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407BC4-0FBB-4525-A4CB-9C8E024827E3}"/>
              </a:ext>
            </a:extLst>
          </p:cNvPr>
          <p:cNvSpPr txBox="1"/>
          <p:nvPr/>
        </p:nvSpPr>
        <p:spPr>
          <a:xfrm>
            <a:off x="562063" y="1414114"/>
            <a:ext cx="10066788" cy="4278094"/>
          </a:xfrm>
          <a:prstGeom prst="rect">
            <a:avLst/>
          </a:prstGeom>
          <a:noFill/>
        </p:spPr>
        <p:txBody>
          <a:bodyPr wrap="square" lIns="91440" tIns="45720" rIns="91440" bIns="45720" rtlCol="0" anchor="t">
            <a:spAutoFit/>
          </a:bodyPr>
          <a:lstStyle/>
          <a:p>
            <a:pPr lvl="1">
              <a:lnSpc>
                <a:spcPct val="250000"/>
              </a:lnSpc>
            </a:pPr>
            <a:r>
              <a:rPr lang="en-US" sz="3200" b="1" u="sng" dirty="0">
                <a:solidFill>
                  <a:srgbClr val="0070C0"/>
                </a:solidFill>
                <a:latin typeface="Arial" panose="020B0604020202020204" pitchFamily="34" charset="0"/>
                <a:cs typeface="Arial" panose="020B0604020202020204" pitchFamily="34" charset="0"/>
              </a:rPr>
              <a:t>Content of Today’s Session</a:t>
            </a:r>
          </a:p>
          <a:p>
            <a:pPr marL="719455" lvl="1" indent="-457200">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What does the curriculum look like?</a:t>
            </a:r>
          </a:p>
          <a:p>
            <a:pPr marL="719455" lvl="1" indent="-457200">
              <a:buFont typeface="Arial" panose="020B0604020202020204" pitchFamily="34" charset="0"/>
              <a:buChar char="•"/>
            </a:pPr>
            <a:r>
              <a:rPr lang="en-US" sz="3200" dirty="0">
                <a:solidFill>
                  <a:srgbClr val="0070C0"/>
                </a:solidFill>
                <a:latin typeface="Arial"/>
                <a:cs typeface="Arial"/>
              </a:rPr>
              <a:t>What do we do in school?</a:t>
            </a:r>
          </a:p>
          <a:p>
            <a:pPr marL="719455" lvl="1" indent="-457200">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Useful resources – Physical, books and websites </a:t>
            </a:r>
            <a:endParaRPr lang="en-GB" sz="3200" dirty="0">
              <a:solidFill>
                <a:srgbClr val="0070C0"/>
              </a:solidFill>
              <a:latin typeface="Arial" panose="020B0604020202020204" pitchFamily="34" charset="0"/>
              <a:cs typeface="Arial" panose="020B0604020202020204" pitchFamily="34" charset="0"/>
            </a:endParaRPr>
          </a:p>
          <a:p>
            <a:pPr marL="719455" lvl="1" indent="-457200">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How you can help at home </a:t>
            </a:r>
          </a:p>
          <a:p>
            <a:pPr marL="719455" lvl="1" indent="-457200">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Questions</a:t>
            </a:r>
          </a:p>
          <a:p>
            <a:pPr marL="719455" lvl="1" indent="-457200">
              <a:buFont typeface="Arial" panose="020B0604020202020204" pitchFamily="34" charset="0"/>
              <a:buChar char="•"/>
            </a:pPr>
            <a:r>
              <a:rPr lang="en-US" sz="3200" dirty="0">
                <a:solidFill>
                  <a:srgbClr val="0070C0"/>
                </a:solidFill>
                <a:latin typeface="Arial" panose="020B0604020202020204" pitchFamily="34" charset="0"/>
                <a:cs typeface="Arial" panose="020B0604020202020204" pitchFamily="34" charset="0"/>
              </a:rPr>
              <a:t>Activity Time</a:t>
            </a:r>
          </a:p>
        </p:txBody>
      </p:sp>
      <p:pic>
        <p:nvPicPr>
          <p:cNvPr id="2050" name="Picture 2" descr="EYFS: Making patterns with Numicon shapes - YouTube">
            <a:extLst>
              <a:ext uri="{FF2B5EF4-FFF2-40B4-BE49-F238E27FC236}">
                <a16:creationId xmlns:a16="http://schemas.microsoft.com/office/drawing/2014/main" id="{BB086EA2-9B36-404A-B531-E0CEE68AA7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950" y="138298"/>
            <a:ext cx="2596261" cy="1460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08DB6B2-B0A0-88A7-88D2-D3B7F594FFE0}"/>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302311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useBgFill="1">
        <p:nvSpPr>
          <p:cNvPr id="17" name="Rectangle 16">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20"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4"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25"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26"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27"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28"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29"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sp>
        <p:nvSpPr>
          <p:cNvPr id="2" name="Title 1"/>
          <p:cNvSpPr>
            <a:spLocks noGrp="1"/>
          </p:cNvSpPr>
          <p:nvPr>
            <p:ph type="title"/>
          </p:nvPr>
        </p:nvSpPr>
        <p:spPr>
          <a:xfrm>
            <a:off x="3962399" y="685800"/>
            <a:ext cx="7345891" cy="1413933"/>
          </a:xfrm>
        </p:spPr>
        <p:txBody>
          <a:bodyPr vert="horz" lIns="91440" tIns="45720" rIns="91440" bIns="45720" rtlCol="0" anchor="ctr">
            <a:normAutofit/>
          </a:bodyPr>
          <a:lstStyle/>
          <a:p>
            <a:r>
              <a:rPr lang="en-US"/>
              <a:t>How do we support those that find it tricky?</a:t>
            </a:r>
          </a:p>
        </p:txBody>
      </p:sp>
      <p:pic>
        <p:nvPicPr>
          <p:cNvPr id="5" name="Picture 4" descr="Magnifying glass and question mark">
            <a:extLst>
              <a:ext uri="{FF2B5EF4-FFF2-40B4-BE49-F238E27FC236}">
                <a16:creationId xmlns:a16="http://schemas.microsoft.com/office/drawing/2014/main" id="{8AA7499A-095A-7D0E-A6F1-C7BF87CE95DC}"/>
              </a:ext>
            </a:extLst>
          </p:cNvPr>
          <p:cNvPicPr>
            <a:picLocks noChangeAspect="1"/>
          </p:cNvPicPr>
          <p:nvPr/>
        </p:nvPicPr>
        <p:blipFill>
          <a:blip r:embed="rId3"/>
          <a:srcRect l="37638" r="33990"/>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TextBox 2"/>
          <p:cNvSpPr txBox="1"/>
          <p:nvPr/>
        </p:nvSpPr>
        <p:spPr>
          <a:xfrm>
            <a:off x="3843867" y="2048933"/>
            <a:ext cx="7659156" cy="3742267"/>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r>
              <a:rPr lang="en-US" sz="4400" dirty="0"/>
              <a:t>Targeted support</a:t>
            </a:r>
          </a:p>
          <a:p>
            <a:pPr>
              <a:spcBef>
                <a:spcPct val="20000"/>
              </a:spcBef>
              <a:spcAft>
                <a:spcPts val="600"/>
              </a:spcAft>
              <a:buClr>
                <a:schemeClr val="accent1">
                  <a:lumMod val="75000"/>
                </a:schemeClr>
              </a:buClr>
              <a:buSzPct val="145000"/>
              <a:buFont typeface="Arial"/>
              <a:buChar char="•"/>
            </a:pPr>
            <a:endParaRPr lang="en-US" sz="4400" dirty="0"/>
          </a:p>
          <a:p>
            <a:pPr>
              <a:spcBef>
                <a:spcPct val="20000"/>
              </a:spcBef>
              <a:spcAft>
                <a:spcPts val="600"/>
              </a:spcAft>
              <a:buClr>
                <a:schemeClr val="accent1">
                  <a:lumMod val="75000"/>
                </a:schemeClr>
              </a:buClr>
              <a:buSzPct val="145000"/>
              <a:buFont typeface="Arial"/>
              <a:buChar char="•"/>
            </a:pPr>
            <a:r>
              <a:rPr lang="en-US" sz="4400" dirty="0"/>
              <a:t>We ask for your help!</a:t>
            </a:r>
          </a:p>
        </p:txBody>
      </p:sp>
    </p:spTree>
    <p:extLst>
      <p:ext uri="{BB962C8B-B14F-4D97-AF65-F5344CB8AC3E}">
        <p14:creationId xmlns:p14="http://schemas.microsoft.com/office/powerpoint/2010/main" val="161222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3C62-F1BC-4676-BB9E-9137339F47E1}"/>
              </a:ext>
            </a:extLst>
          </p:cNvPr>
          <p:cNvSpPr>
            <a:spLocks noGrp="1"/>
          </p:cNvSpPr>
          <p:nvPr>
            <p:ph type="title"/>
          </p:nvPr>
        </p:nvSpPr>
        <p:spPr>
          <a:xfrm>
            <a:off x="464889" y="518633"/>
            <a:ext cx="10515600" cy="1325563"/>
          </a:xfrm>
        </p:spPr>
        <p:txBody>
          <a:bodyPr/>
          <a:lstStyle/>
          <a:p>
            <a:pPr algn="ctr"/>
            <a:r>
              <a:rPr lang="en-US" b="1" u="sng" dirty="0">
                <a:solidFill>
                  <a:srgbClr val="0070C0"/>
                </a:solidFill>
                <a:latin typeface="Arial" panose="020B0604020202020204" pitchFamily="34" charset="0"/>
                <a:cs typeface="Arial" panose="020B0604020202020204" pitchFamily="34" charset="0"/>
              </a:rPr>
              <a:t>How you can help at home </a:t>
            </a:r>
            <a:endParaRPr lang="en-GB" b="1" u="sng" dirty="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333532-E881-4479-BB03-3DBB1D7BA410}"/>
              </a:ext>
            </a:extLst>
          </p:cNvPr>
          <p:cNvSpPr txBox="1"/>
          <p:nvPr/>
        </p:nvSpPr>
        <p:spPr>
          <a:xfrm>
            <a:off x="365137" y="1617830"/>
            <a:ext cx="10888911" cy="6124754"/>
          </a:xfrm>
          <a:prstGeom prst="rect">
            <a:avLst/>
          </a:prstGeom>
          <a:noFill/>
        </p:spPr>
        <p:txBody>
          <a:bodyPr wrap="square" rtlCol="0">
            <a:spAutoFit/>
          </a:bodyPr>
          <a:lstStyle/>
          <a:p>
            <a:r>
              <a:rPr lang="en-US" sz="2800" b="1" u="sng" dirty="0">
                <a:solidFill>
                  <a:schemeClr val="accent4"/>
                </a:solidFill>
                <a:latin typeface="Arial" panose="020B0604020202020204" pitchFamily="34" charset="0"/>
                <a:cs typeface="Arial" panose="020B0604020202020204" pitchFamily="34" charset="0"/>
              </a:rPr>
              <a:t>Number formation </a:t>
            </a:r>
          </a:p>
          <a:p>
            <a:endParaRPr lang="en-US" sz="2800" b="1" u="sng" dirty="0">
              <a:solidFill>
                <a:schemeClr val="accent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accent4"/>
                </a:solidFill>
                <a:latin typeface="Arial" panose="020B0604020202020204" pitchFamily="34" charset="0"/>
                <a:cs typeface="Arial" panose="020B0604020202020204" pitchFamily="34" charset="0"/>
              </a:rPr>
              <a:t>Model number writing and reading in different ways: Lists, tracing, birthday cards, buses, front doors, recipes, in books, phones </a:t>
            </a:r>
          </a:p>
          <a:p>
            <a:pPr marL="457200" indent="-457200">
              <a:buFont typeface="Arial" panose="020B0604020202020204" pitchFamily="34" charset="0"/>
              <a:buChar char="•"/>
            </a:pPr>
            <a:endParaRPr lang="en-US" sz="2800" dirty="0">
              <a:solidFill>
                <a:schemeClr val="accent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err="1">
                <a:solidFill>
                  <a:schemeClr val="accent4"/>
                </a:solidFill>
                <a:latin typeface="Arial" panose="020B0604020202020204" pitchFamily="34" charset="0"/>
                <a:cs typeface="Arial" panose="020B0604020202020204" pitchFamily="34" charset="0"/>
              </a:rPr>
              <a:t>Mathletics</a:t>
            </a:r>
            <a:endParaRPr lang="en-US" sz="2800" b="1" dirty="0">
              <a:solidFill>
                <a:schemeClr val="accent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solidFill>
                <a:schemeClr val="accent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4"/>
                </a:solidFill>
                <a:latin typeface="Arial" panose="020B0604020202020204" pitchFamily="34" charset="0"/>
                <a:cs typeface="Arial" panose="020B0604020202020204" pitchFamily="34" charset="0"/>
              </a:rPr>
              <a:t>White Rose home learning</a:t>
            </a:r>
          </a:p>
          <a:p>
            <a:pPr marL="457200" indent="-457200">
              <a:buFont typeface="Arial" panose="020B0604020202020204" pitchFamily="34" charset="0"/>
              <a:buChar char="•"/>
            </a:pPr>
            <a:endParaRPr lang="en-US" sz="2800" dirty="0">
              <a:solidFill>
                <a:schemeClr val="accent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4"/>
                </a:solidFill>
                <a:latin typeface="Arial" panose="020B0604020202020204" pitchFamily="34" charset="0"/>
                <a:cs typeface="Arial" panose="020B0604020202020204" pitchFamily="34" charset="0"/>
              </a:rPr>
              <a:t>Read the newsletters to see what we have been focusing on at school</a:t>
            </a:r>
          </a:p>
          <a:p>
            <a:pPr marL="457200" indent="-457200">
              <a:buFont typeface="Arial" panose="020B0604020202020204" pitchFamily="34" charset="0"/>
              <a:buChar char="•"/>
            </a:pPr>
            <a:endParaRPr lang="en-US" sz="2800" dirty="0">
              <a:solidFill>
                <a:srgbClr val="0070C0"/>
              </a:solidFill>
              <a:latin typeface="Arial" panose="020B0604020202020204" pitchFamily="34" charset="0"/>
              <a:cs typeface="Arial" panose="020B0604020202020204" pitchFamily="34" charset="0"/>
            </a:endParaRPr>
          </a:p>
          <a:p>
            <a:endParaRPr lang="en-US" sz="2800" dirty="0">
              <a:latin typeface="Sassoon Infant Std" panose="020B0503020103030203" pitchFamily="34" charset="0"/>
            </a:endParaRPr>
          </a:p>
        </p:txBody>
      </p:sp>
      <p:pic>
        <p:nvPicPr>
          <p:cNvPr id="5" name="Picture 4">
            <a:extLst>
              <a:ext uri="{FF2B5EF4-FFF2-40B4-BE49-F238E27FC236}">
                <a16:creationId xmlns:a16="http://schemas.microsoft.com/office/drawing/2014/main" id="{567274E1-712F-4968-B09A-4E3A3B02A80D}"/>
              </a:ext>
            </a:extLst>
          </p:cNvPr>
          <p:cNvPicPr>
            <a:picLocks noChangeAspect="1"/>
          </p:cNvPicPr>
          <p:nvPr/>
        </p:nvPicPr>
        <p:blipFill>
          <a:blip r:embed="rId2"/>
          <a:stretch>
            <a:fillRect/>
          </a:stretch>
        </p:blipFill>
        <p:spPr>
          <a:xfrm>
            <a:off x="5170415" y="1617830"/>
            <a:ext cx="6484690" cy="731176"/>
          </a:xfrm>
          <a:prstGeom prst="rect">
            <a:avLst/>
          </a:prstGeom>
        </p:spPr>
      </p:pic>
      <p:pic>
        <p:nvPicPr>
          <p:cNvPr id="6" name="Picture 5">
            <a:extLst>
              <a:ext uri="{FF2B5EF4-FFF2-40B4-BE49-F238E27FC236}">
                <a16:creationId xmlns:a16="http://schemas.microsoft.com/office/drawing/2014/main" id="{8F4B2073-4886-FD56-D7F0-8881456C84CA}"/>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1603218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F19E-1C3F-4F51-8080-BE2EE64EB5ED}"/>
              </a:ext>
            </a:extLst>
          </p:cNvPr>
          <p:cNvSpPr>
            <a:spLocks noGrp="1"/>
          </p:cNvSpPr>
          <p:nvPr>
            <p:ph type="title"/>
          </p:nvPr>
        </p:nvSpPr>
        <p:spPr>
          <a:xfrm>
            <a:off x="-1526177" y="101773"/>
            <a:ext cx="10515600" cy="1325563"/>
          </a:xfrm>
        </p:spPr>
        <p:txBody>
          <a:bodyPr/>
          <a:lstStyle/>
          <a:p>
            <a:pPr algn="ctr"/>
            <a:r>
              <a:rPr lang="en-US" b="1" u="sng" dirty="0">
                <a:solidFill>
                  <a:srgbClr val="0070C0"/>
                </a:solidFill>
                <a:latin typeface="Arial" panose="020B0604020202020204" pitchFamily="34" charset="0"/>
                <a:cs typeface="Arial" panose="020B0604020202020204" pitchFamily="34" charset="0"/>
              </a:rPr>
              <a:t>Useful websites</a:t>
            </a:r>
            <a:endParaRPr lang="en-GB" b="1" u="sng" dirty="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D65F3C0-E7D3-45AA-8A26-1D02B7692024}"/>
              </a:ext>
            </a:extLst>
          </p:cNvPr>
          <p:cNvSpPr txBox="1"/>
          <p:nvPr/>
        </p:nvSpPr>
        <p:spPr>
          <a:xfrm>
            <a:off x="595535" y="1486768"/>
            <a:ext cx="11120037" cy="4442242"/>
          </a:xfrm>
          <a:prstGeom prst="rect">
            <a:avLst/>
          </a:prstGeom>
          <a:noFill/>
        </p:spPr>
        <p:txBody>
          <a:bodyPr wrap="square" rtlCol="0">
            <a:spAutoFit/>
          </a:bodyPr>
          <a:lstStyle/>
          <a:p>
            <a:pPr>
              <a:lnSpc>
                <a:spcPct val="150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hlinkClick r:id="rId2"/>
              </a:rPr>
              <a:t>https://login.mathletics.com/ </a:t>
            </a:r>
            <a:r>
              <a:rPr lang="en-GB" sz="1200" dirty="0" err="1">
                <a:latin typeface="Arial" panose="020B0604020202020204" pitchFamily="34" charset="0"/>
                <a:cs typeface="Arial" panose="020B0604020202020204" pitchFamily="34" charset="0"/>
              </a:rPr>
              <a:t>Mathletics</a:t>
            </a:r>
            <a:endParaRPr lang="en-GB" dirty="0">
              <a:latin typeface="Arial" panose="020B0604020202020204" pitchFamily="34" charset="0"/>
              <a:cs typeface="Arial" panose="020B0604020202020204" pitchFamily="34" charset="0"/>
            </a:endParaRPr>
          </a:p>
          <a:p>
            <a:pPr>
              <a:lnSpc>
                <a:spcPct val="150000"/>
              </a:lnSpc>
              <a:spcAft>
                <a:spcPts val="800"/>
              </a:spcAft>
            </a:pPr>
            <a:r>
              <a:rPr lang="en-GB"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https://www.topmarks.co.uk/maths-games/hit-the-button</a:t>
            </a:r>
            <a:r>
              <a:rPr lang="en-GB" sz="1200" dirty="0">
                <a:effectLst/>
                <a:latin typeface="Arial" panose="020B0604020202020204" pitchFamily="34" charset="0"/>
                <a:ea typeface="Calibri" panose="020F0502020204030204" pitchFamily="34" charset="0"/>
                <a:cs typeface="Arial" panose="020B0604020202020204" pitchFamily="34" charset="0"/>
              </a:rPr>
              <a:t> - Quick fire maths </a:t>
            </a:r>
          </a:p>
          <a:p>
            <a:pPr>
              <a:lnSpc>
                <a:spcPct val="150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hlinkClick r:id="rId3"/>
              </a:rPr>
              <a:t>https://www.topmarks.co.uk/learning-to-count/paint-the-squares</a:t>
            </a: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A great interactive tool to support counting in 1’s, 2’s, 5’s and 10’s</a:t>
            </a:r>
          </a:p>
          <a:p>
            <a:pPr>
              <a:lnSpc>
                <a:spcPct val="150000"/>
              </a:lnSpc>
              <a:spcAft>
                <a:spcPts val="800"/>
              </a:spcAft>
            </a:pPr>
            <a:r>
              <a:rPr lang="en-GB"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http://www.mathsphere.co.uk/resources/MathSphereSampleWorksheets.htm</a:t>
            </a:r>
            <a:r>
              <a:rPr lang="en-GB" sz="1200" dirty="0">
                <a:effectLst/>
                <a:latin typeface="Arial" panose="020B0604020202020204" pitchFamily="34" charset="0"/>
                <a:ea typeface="Calibri" panose="020F0502020204030204" pitchFamily="34" charset="0"/>
                <a:cs typeface="Arial" panose="020B0604020202020204" pitchFamily="34" charset="0"/>
              </a:rPr>
              <a:t> - Printable maths worksheets, free resources, fun and games. </a:t>
            </a:r>
          </a:p>
          <a:p>
            <a:pPr>
              <a:lnSpc>
                <a:spcPct val="150000"/>
              </a:lnSpc>
              <a:spcAft>
                <a:spcPts val="800"/>
              </a:spcAft>
            </a:pPr>
            <a:r>
              <a:rPr lang="en-GB" sz="12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http://www.crickweb.co.uk/</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Activities focusing on Maths and Literacy. Free to use</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6"/>
              </a:rPr>
              <a:t>https://www.youtubekids.com/</a:t>
            </a: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 can search for a wide range of videos on number bonds, shapes, counting, phonics, </a:t>
            </a:r>
            <a:r>
              <a:rPr lang="en-GB"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GB"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lphablocks</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Number </a:t>
            </a: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J</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acks etc. </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for Kids’ and ‘Cosmic Yoga Kids’. </a:t>
            </a:r>
          </a:p>
          <a:p>
            <a:pPr>
              <a:lnSpc>
                <a:spcPct val="150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hlinkClick r:id="rId7"/>
              </a:rPr>
              <a:t>https://whiterosemaths.com/homelearning?year=year-1</a:t>
            </a: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White Rose home learning</a:t>
            </a:r>
          </a:p>
          <a:p>
            <a:pPr>
              <a:lnSpc>
                <a:spcPct val="150000"/>
              </a:lnSpc>
              <a:spcAft>
                <a:spcPts val="800"/>
              </a:spcAft>
            </a:pPr>
            <a:r>
              <a:rPr lang="en-GB" sz="1200" dirty="0">
                <a:latin typeface="Arial" panose="020B0604020202020204" pitchFamily="34" charset="0"/>
                <a:ea typeface="Calibri" panose="020F0502020204030204" pitchFamily="34" charset="0"/>
                <a:cs typeface="Arial" panose="020B0604020202020204" pitchFamily="34" charset="0"/>
                <a:hlinkClick r:id="rId8"/>
              </a:rPr>
              <a:t>https://www.bbc.co.uk/iplayer/episode/m000t16h/numberblocks-series-5-your-turn</a:t>
            </a: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1200" dirty="0" err="1">
                <a:latin typeface="Arial" panose="020B0604020202020204" pitchFamily="34" charset="0"/>
                <a:ea typeface="Calibri" panose="020F0502020204030204" pitchFamily="34" charset="0"/>
                <a:cs typeface="Arial" panose="020B0604020202020204" pitchFamily="34" charset="0"/>
              </a:rPr>
              <a:t>Numberblocks</a:t>
            </a:r>
            <a:r>
              <a:rPr lang="en-GB" sz="1200" dirty="0">
                <a:latin typeface="Arial" panose="020B0604020202020204" pitchFamily="34" charset="0"/>
                <a:ea typeface="Calibri" panose="020F050202020403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F63357D2-6F76-7A9C-61BE-BA49852F375F}"/>
              </a:ext>
            </a:extLst>
          </p:cNvPr>
          <p:cNvPicPr>
            <a:picLocks noChangeAspect="1"/>
          </p:cNvPicPr>
          <p:nvPr/>
        </p:nvPicPr>
        <p:blipFill>
          <a:blip r:embed="rId9"/>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2507378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pic>
        <p:nvPicPr>
          <p:cNvPr id="3" name="Picture 2"/>
          <p:cNvPicPr/>
          <p:nvPr/>
        </p:nvPicPr>
        <p:blipFill rotWithShape="1">
          <a:blip r:embed="rId2"/>
          <a:srcRect l="665" t="5616" r="2115" b="9557"/>
          <a:stretch/>
        </p:blipFill>
        <p:spPr bwMode="auto">
          <a:xfrm>
            <a:off x="1848930" y="2165465"/>
            <a:ext cx="8494140" cy="41399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7043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29804"/>
          </a:xfrm>
        </p:spPr>
        <p:txBody>
          <a:bodyPr>
            <a:normAutofit fontScale="90000"/>
          </a:bodyPr>
          <a:lstStyle/>
          <a:p>
            <a:r>
              <a:rPr lang="en-GB" sz="4800" dirty="0">
                <a:solidFill>
                  <a:srgbClr val="0070C0"/>
                </a:solidFill>
                <a:latin typeface="Arial" panose="020B0604020202020204" pitchFamily="34" charset="0"/>
                <a:cs typeface="Arial" panose="020B0604020202020204" pitchFamily="34" charset="0"/>
              </a:rPr>
              <a:t>Questions?</a:t>
            </a:r>
            <a:br>
              <a:rPr lang="en-GB" sz="4800" dirty="0">
                <a:solidFill>
                  <a:srgbClr val="0070C0"/>
                </a:solidFill>
                <a:latin typeface="Arial" panose="020B0604020202020204" pitchFamily="34" charset="0"/>
                <a:cs typeface="Arial" panose="020B0604020202020204" pitchFamily="34" charset="0"/>
              </a:rPr>
            </a:br>
            <a:br>
              <a:rPr lang="en-GB" sz="4800" dirty="0">
                <a:solidFill>
                  <a:srgbClr val="0070C0"/>
                </a:solidFill>
                <a:latin typeface="Arial" panose="020B0604020202020204" pitchFamily="34" charset="0"/>
                <a:cs typeface="Arial" panose="020B0604020202020204" pitchFamily="34" charset="0"/>
              </a:rPr>
            </a:br>
            <a:br>
              <a:rPr lang="en-GB" sz="4800" dirty="0">
                <a:solidFill>
                  <a:srgbClr val="0070C0"/>
                </a:solidFill>
                <a:latin typeface="Arial" panose="020B0604020202020204" pitchFamily="34" charset="0"/>
                <a:cs typeface="Arial" panose="020B0604020202020204" pitchFamily="34" charset="0"/>
              </a:rPr>
            </a:br>
            <a:br>
              <a:rPr lang="en-GB" sz="4800" dirty="0">
                <a:solidFill>
                  <a:srgbClr val="0070C0"/>
                </a:solidFill>
                <a:latin typeface="Arial" panose="020B0604020202020204" pitchFamily="34" charset="0"/>
                <a:cs typeface="Arial" panose="020B0604020202020204" pitchFamily="34" charset="0"/>
              </a:rPr>
            </a:br>
            <a:br>
              <a:rPr lang="en-GB" sz="4800" dirty="0">
                <a:solidFill>
                  <a:srgbClr val="0070C0"/>
                </a:solidFill>
                <a:latin typeface="Arial" panose="020B0604020202020204" pitchFamily="34" charset="0"/>
                <a:cs typeface="Arial" panose="020B0604020202020204" pitchFamily="34" charset="0"/>
              </a:rPr>
            </a:br>
            <a:br>
              <a:rPr lang="en-GB" sz="4800" dirty="0">
                <a:solidFill>
                  <a:srgbClr val="0070C0"/>
                </a:solidFill>
                <a:latin typeface="Arial" panose="020B0604020202020204" pitchFamily="34" charset="0"/>
                <a:cs typeface="Arial" panose="020B0604020202020204" pitchFamily="34" charset="0"/>
              </a:rPr>
            </a:br>
            <a:br>
              <a:rPr lang="en-GB" sz="4800" dirty="0">
                <a:solidFill>
                  <a:srgbClr val="0070C0"/>
                </a:solidFill>
                <a:latin typeface="Arial" panose="020B0604020202020204" pitchFamily="34" charset="0"/>
                <a:cs typeface="Arial" panose="020B0604020202020204" pitchFamily="34" charset="0"/>
              </a:rPr>
            </a:br>
            <a:br>
              <a:rPr lang="en-GB" sz="4800" dirty="0">
                <a:solidFill>
                  <a:srgbClr val="0070C0"/>
                </a:solidFill>
                <a:latin typeface="Arial" panose="020B0604020202020204" pitchFamily="34" charset="0"/>
                <a:cs typeface="Arial" panose="020B0604020202020204" pitchFamily="34" charset="0"/>
              </a:rPr>
            </a:br>
            <a:r>
              <a:rPr lang="en-GB" sz="4800" dirty="0">
                <a:solidFill>
                  <a:srgbClr val="0070C0"/>
                </a:solidFill>
                <a:latin typeface="Arial" panose="020B0604020202020204" pitchFamily="34" charset="0"/>
                <a:cs typeface="Arial" panose="020B0604020202020204" pitchFamily="34" charset="0"/>
              </a:rPr>
              <a:t>Thank you for coming! </a:t>
            </a:r>
            <a:r>
              <a:rPr lang="en-GB" sz="4800" dirty="0">
                <a:solidFill>
                  <a:srgbClr val="0070C0"/>
                </a:solidFill>
                <a:latin typeface="Arial" panose="020B0604020202020204" pitchFamily="34" charset="0"/>
                <a:cs typeface="Arial" panose="020B0604020202020204" pitchFamily="34" charset="0"/>
                <a:sym typeface="Wingdings" panose="05000000000000000000" pitchFamily="2" charset="2"/>
              </a:rPr>
              <a:t></a:t>
            </a:r>
            <a:br>
              <a:rPr lang="en-GB" sz="4800" dirty="0">
                <a:solidFill>
                  <a:srgbClr val="0070C0"/>
                </a:solidFill>
                <a:latin typeface="Arial" panose="020B0604020202020204" pitchFamily="34" charset="0"/>
                <a:cs typeface="Arial" panose="020B0604020202020204" pitchFamily="34" charset="0"/>
              </a:rPr>
            </a:br>
            <a:r>
              <a:rPr lang="en-GB" sz="4800" dirty="0">
                <a:solidFill>
                  <a:srgbClr val="0070C0"/>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6253BE53-344F-DF69-2259-37F634F715B3}"/>
              </a:ext>
            </a:extLst>
          </p:cNvPr>
          <p:cNvPicPr>
            <a:picLocks noChangeAspect="1"/>
          </p:cNvPicPr>
          <p:nvPr/>
        </p:nvPicPr>
        <p:blipFill>
          <a:blip r:embed="rId2"/>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3689964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88372"/>
          </a:xfrm>
        </p:spPr>
        <p:txBody>
          <a:bodyPr>
            <a:normAutofit fontScale="90000"/>
          </a:bodyPr>
          <a:lstStyle/>
          <a:p>
            <a:r>
              <a:rPr lang="en-GB" sz="5300" b="1" dirty="0">
                <a:solidFill>
                  <a:srgbClr val="0070C0"/>
                </a:solidFill>
                <a:latin typeface="Arial"/>
                <a:cs typeface="Arial"/>
              </a:rPr>
              <a:t>Activity Time </a:t>
            </a:r>
            <a:r>
              <a:rPr lang="en-GB" sz="5300" b="1" dirty="0">
                <a:solidFill>
                  <a:srgbClr val="0070C0"/>
                </a:solidFill>
                <a:latin typeface="Arial"/>
                <a:cs typeface="Arial"/>
                <a:sym typeface="Wingdings" panose="05000000000000000000" pitchFamily="2" charset="2"/>
              </a:rPr>
              <a:t></a:t>
            </a:r>
            <a:br>
              <a:rPr lang="en-GB" sz="5300" dirty="0">
                <a:latin typeface="Arial" panose="020B0604020202020204" pitchFamily="34" charset="0"/>
                <a:cs typeface="Arial" panose="020B0604020202020204" pitchFamily="34" charset="0"/>
              </a:rPr>
            </a:br>
            <a:r>
              <a:rPr lang="en-GB" dirty="0">
                <a:solidFill>
                  <a:srgbClr val="0070C0"/>
                </a:solidFill>
                <a:latin typeface="Arial"/>
                <a:cs typeface="Arial"/>
                <a:sym typeface="Wingdings" panose="05000000000000000000" pitchFamily="2" charset="2"/>
              </a:rPr>
              <a:t>1. Counting accurately-efficient strategies</a:t>
            </a:r>
            <a:br>
              <a:rPr lang="en-GB" dirty="0">
                <a:latin typeface="Arial" panose="020B0604020202020204" pitchFamily="34" charset="0"/>
                <a:cs typeface="Arial" panose="020B0604020202020204" pitchFamily="34" charset="0"/>
              </a:rPr>
            </a:br>
            <a:r>
              <a:rPr lang="en-GB" dirty="0">
                <a:solidFill>
                  <a:srgbClr val="0070C0"/>
                </a:solidFill>
                <a:latin typeface="Arial"/>
                <a:cs typeface="Arial"/>
                <a:sym typeface="Wingdings" panose="05000000000000000000" pitchFamily="2" charset="2"/>
              </a:rPr>
              <a:t>How will you count the hedgehogs? 1’s 2’s 10’s? </a:t>
            </a:r>
            <a:br>
              <a:rPr lang="en-GB" dirty="0">
                <a:latin typeface="Arial" panose="020B0604020202020204" pitchFamily="34" charset="0"/>
                <a:cs typeface="Arial" panose="020B0604020202020204" pitchFamily="34" charset="0"/>
              </a:rPr>
            </a:br>
            <a:r>
              <a:rPr lang="en-GB" dirty="0">
                <a:solidFill>
                  <a:srgbClr val="0070C0"/>
                </a:solidFill>
                <a:latin typeface="Arial"/>
                <a:cs typeface="Arial"/>
                <a:sym typeface="Wingdings" panose="05000000000000000000" pitchFamily="2" charset="2"/>
              </a:rPr>
              <a:t>2.Parts and wholes</a:t>
            </a:r>
            <a:br>
              <a:rPr lang="en-GB" dirty="0">
                <a:latin typeface="Arial" panose="020B0604020202020204" pitchFamily="34" charset="0"/>
                <a:cs typeface="Arial" panose="020B0604020202020204" pitchFamily="34" charset="0"/>
              </a:rPr>
            </a:br>
            <a:r>
              <a:rPr lang="en-GB" dirty="0">
                <a:solidFill>
                  <a:srgbClr val="0070C0"/>
                </a:solidFill>
                <a:latin typeface="Arial"/>
                <a:cs typeface="Arial"/>
                <a:sym typeface="Wingdings" panose="05000000000000000000" pitchFamily="2" charset="2"/>
              </a:rPr>
              <a:t>3.Recognising numbers</a:t>
            </a:r>
            <a:br>
              <a:rPr lang="en-GB" dirty="0">
                <a:latin typeface="Arial" panose="020B0604020202020204" pitchFamily="34" charset="0"/>
                <a:cs typeface="Arial" panose="020B0604020202020204" pitchFamily="34" charset="0"/>
              </a:rPr>
            </a:br>
            <a:r>
              <a:rPr lang="en-GB" dirty="0">
                <a:solidFill>
                  <a:srgbClr val="0070C0"/>
                </a:solidFill>
                <a:latin typeface="Arial"/>
                <a:cs typeface="Arial"/>
                <a:sym typeface="Wingdings" panose="05000000000000000000" pitchFamily="2" charset="2"/>
              </a:rPr>
              <a:t>4. Solving problems</a:t>
            </a:r>
            <a:br>
              <a:rPr lang="en-GB" dirty="0">
                <a:latin typeface="Arial" panose="020B0604020202020204" pitchFamily="34" charset="0"/>
                <a:cs typeface="Arial" panose="020B0604020202020204" pitchFamily="34" charset="0"/>
              </a:rPr>
            </a:br>
            <a:r>
              <a:rPr lang="en-GB" dirty="0">
                <a:solidFill>
                  <a:srgbClr val="0070C0"/>
                </a:solidFill>
                <a:latin typeface="Arial"/>
                <a:cs typeface="Arial"/>
                <a:sym typeface="Wingdings" panose="05000000000000000000" pitchFamily="2" charset="2"/>
              </a:rPr>
              <a:t>5.Match the equation and the digit (answer)</a:t>
            </a:r>
            <a:br>
              <a:rPr lang="en-GB" dirty="0">
                <a:latin typeface="Arial" panose="020B0604020202020204" pitchFamily="34" charset="0"/>
                <a:cs typeface="Arial" panose="020B0604020202020204" pitchFamily="34" charset="0"/>
              </a:rPr>
            </a:br>
            <a:r>
              <a:rPr lang="en-GB" dirty="0">
                <a:solidFill>
                  <a:srgbClr val="0070C0"/>
                </a:solidFill>
                <a:latin typeface="Arial"/>
                <a:cs typeface="Arial"/>
                <a:sym typeface="Wingdings" panose="05000000000000000000" pitchFamily="2" charset="2"/>
              </a:rPr>
              <a:t>6.Number bonds! Cups and cubes </a:t>
            </a:r>
            <a:br>
              <a:rPr lang="en-GB" dirty="0">
                <a:latin typeface="Arial" panose="020B0604020202020204" pitchFamily="34" charset="0"/>
                <a:cs typeface="Arial" panose="020B0604020202020204" pitchFamily="34" charset="0"/>
              </a:rPr>
            </a:br>
            <a:r>
              <a:rPr lang="en-GB" dirty="0">
                <a:solidFill>
                  <a:srgbClr val="0070C0"/>
                </a:solidFill>
                <a:latin typeface="Arial"/>
                <a:cs typeface="Arial"/>
                <a:sym typeface="Wingdings" panose="05000000000000000000" pitchFamily="2" charset="2"/>
              </a:rPr>
              <a:t>7.Shape hunt. </a:t>
            </a:r>
            <a:br>
              <a:rPr lang="en-GB" dirty="0">
                <a:latin typeface="Arial" panose="020B0604020202020204" pitchFamily="34" charset="0"/>
                <a:cs typeface="Arial" panose="020B0604020202020204" pitchFamily="34" charset="0"/>
              </a:rPr>
            </a:br>
            <a:endParaRPr lang="en-GB" dirty="0">
              <a:solidFill>
                <a:srgbClr val="0070C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7042415-AD63-7B54-3DE8-6DB389EAE392}"/>
              </a:ext>
            </a:extLst>
          </p:cNvPr>
          <p:cNvPicPr>
            <a:picLocks noChangeAspect="1"/>
          </p:cNvPicPr>
          <p:nvPr/>
        </p:nvPicPr>
        <p:blipFill>
          <a:blip r:embed="rId2"/>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251435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5D32-910A-4F5B-BC03-E9547B0CE1C2}"/>
              </a:ext>
            </a:extLst>
          </p:cNvPr>
          <p:cNvSpPr>
            <a:spLocks noGrp="1"/>
          </p:cNvSpPr>
          <p:nvPr>
            <p:ph type="title"/>
          </p:nvPr>
        </p:nvSpPr>
        <p:spPr>
          <a:xfrm>
            <a:off x="-1770100" y="531812"/>
            <a:ext cx="10515600" cy="1325563"/>
          </a:xfrm>
        </p:spPr>
        <p:txBody>
          <a:bodyPr/>
          <a:lstStyle/>
          <a:p>
            <a:r>
              <a:rPr lang="en-US" b="1" u="sng" dirty="0">
                <a:solidFill>
                  <a:srgbClr val="0070C0"/>
                </a:solidFill>
                <a:latin typeface="Arial"/>
                <a:cs typeface="Arial"/>
              </a:rPr>
              <a:t>The curriculum in school </a:t>
            </a:r>
            <a:br>
              <a:rPr lang="en-US" b="1" u="sng" dirty="0">
                <a:solidFill>
                  <a:srgbClr val="0070C0"/>
                </a:solidFill>
                <a:latin typeface="Arial"/>
                <a:cs typeface="Arial"/>
              </a:rPr>
            </a:br>
            <a:endParaRPr lang="en-GB" b="1" u="sng"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88C2C0-CCC4-4E94-8224-37BDD2EE0EF3}"/>
              </a:ext>
            </a:extLst>
          </p:cNvPr>
          <p:cNvSpPr>
            <a:spLocks noGrp="1"/>
          </p:cNvSpPr>
          <p:nvPr>
            <p:ph idx="1"/>
          </p:nvPr>
        </p:nvSpPr>
        <p:spPr>
          <a:xfrm>
            <a:off x="1443121" y="1853512"/>
            <a:ext cx="10018713" cy="4006516"/>
          </a:xfrm>
        </p:spPr>
        <p:txBody>
          <a:bodyPr>
            <a:normAutofit fontScale="92500" lnSpcReduction="20000"/>
          </a:bodyPr>
          <a:lstStyle/>
          <a:p>
            <a:r>
              <a:rPr lang="en-US" dirty="0">
                <a:solidFill>
                  <a:srgbClr val="0070C0"/>
                </a:solidFill>
                <a:latin typeface="Arial" panose="020B0604020202020204" pitchFamily="34" charset="0"/>
                <a:cs typeface="Arial" panose="020B0604020202020204" pitchFamily="34" charset="0"/>
              </a:rPr>
              <a:t>White Rose scheme of learning: </a:t>
            </a:r>
          </a:p>
          <a:p>
            <a:endParaRPr lang="en-US" dirty="0">
              <a:solidFill>
                <a:srgbClr val="0070C0"/>
              </a:solidFill>
              <a:latin typeface="Arial" panose="020B0604020202020204" pitchFamily="34" charset="0"/>
              <a:cs typeface="Arial" panose="020B0604020202020204" pitchFamily="34" charset="0"/>
            </a:endParaRPr>
          </a:p>
          <a:p>
            <a:pPr marL="0" indent="0">
              <a:buNone/>
            </a:pPr>
            <a:r>
              <a:rPr lang="en-US" i="1" dirty="0">
                <a:solidFill>
                  <a:srgbClr val="0070C0"/>
                </a:solidFill>
                <a:latin typeface="Arial" panose="020B0604020202020204" pitchFamily="34" charset="0"/>
                <a:cs typeface="Arial" panose="020B0604020202020204" pitchFamily="34" charset="0"/>
              </a:rPr>
              <a:t>“Adopting a White Rose Maths approach to teaching means making sure all children have the same opportunities to learn and the support they need to fully grasp concepts.” </a:t>
            </a:r>
            <a:r>
              <a:rPr lang="en-US" sz="2000" i="1" dirty="0">
                <a:solidFill>
                  <a:srgbClr val="0070C0"/>
                </a:solidFill>
                <a:latin typeface="Arial" panose="020B0604020202020204" pitchFamily="34" charset="0"/>
                <a:cs typeface="Arial" panose="020B0604020202020204" pitchFamily="34" charset="0"/>
              </a:rPr>
              <a:t>White Rose </a:t>
            </a:r>
          </a:p>
          <a:p>
            <a:pPr marL="0" indent="0">
              <a:buNone/>
            </a:pPr>
            <a:endParaRPr lang="en-US" sz="2000" i="1" dirty="0">
              <a:solidFill>
                <a:srgbClr val="0070C0"/>
              </a:solidFill>
              <a:latin typeface="Arial" panose="020B0604020202020204" pitchFamily="34" charset="0"/>
              <a:cs typeface="Arial" panose="020B0604020202020204" pitchFamily="34" charset="0"/>
            </a:endParaRPr>
          </a:p>
          <a:p>
            <a:endParaRPr lang="en-US" dirty="0">
              <a:solidFill>
                <a:srgbClr val="0070C0"/>
              </a:solidFill>
              <a:latin typeface="Arial" panose="020B0604020202020204" pitchFamily="34" charset="0"/>
              <a:cs typeface="Arial" panose="020B0604020202020204" pitchFamily="34" charset="0"/>
            </a:endParaRPr>
          </a:p>
          <a:p>
            <a:r>
              <a:rPr lang="en-US" dirty="0">
                <a:solidFill>
                  <a:srgbClr val="0070C0"/>
                </a:solidFill>
                <a:latin typeface="Arial" panose="020B0604020202020204" pitchFamily="34" charset="0"/>
                <a:cs typeface="Arial" panose="020B0604020202020204" pitchFamily="34" charset="0"/>
              </a:rPr>
              <a:t>Mastering Number (fluency)</a:t>
            </a:r>
          </a:p>
          <a:p>
            <a:endParaRPr lang="en-US" dirty="0">
              <a:solidFill>
                <a:srgbClr val="0070C0"/>
              </a:solidFill>
              <a:latin typeface="Arial" panose="020B0604020202020204" pitchFamily="34" charset="0"/>
              <a:cs typeface="Arial" panose="020B0604020202020204" pitchFamily="34" charset="0"/>
            </a:endParaRPr>
          </a:p>
          <a:p>
            <a:r>
              <a:rPr lang="en-US" dirty="0">
                <a:solidFill>
                  <a:srgbClr val="0070C0"/>
                </a:solidFill>
                <a:latin typeface="Arial" panose="020B0604020202020204" pitchFamily="34" charset="0"/>
                <a:cs typeface="Arial" panose="020B0604020202020204" pitchFamily="34" charset="0"/>
              </a:rPr>
              <a:t>Mastery, reasoning and problem solving </a:t>
            </a:r>
          </a:p>
          <a:p>
            <a:endParaRPr lang="en-US" dirty="0">
              <a:solidFill>
                <a:srgbClr val="0070C0"/>
              </a:solidFill>
              <a:latin typeface="Arial" panose="020B0604020202020204" pitchFamily="34" charset="0"/>
              <a:cs typeface="Arial" panose="020B0604020202020204" pitchFamily="34" charset="0"/>
            </a:endParaRPr>
          </a:p>
          <a:p>
            <a:pPr marL="0" indent="0">
              <a:buNone/>
            </a:pPr>
            <a:endParaRPr lang="en-US" dirty="0">
              <a:solidFill>
                <a:srgbClr val="0070C0"/>
              </a:solidFill>
              <a:latin typeface="Arial"/>
              <a:cs typeface="Arial"/>
            </a:endParaRPr>
          </a:p>
          <a:p>
            <a:endParaRPr lang="en-GB" dirty="0">
              <a:solidFill>
                <a:srgbClr val="0070C0"/>
              </a:solidFill>
              <a:latin typeface="Arial" panose="020B0604020202020204" pitchFamily="34" charset="0"/>
              <a:cs typeface="Arial" panose="020B0604020202020204" pitchFamily="34" charset="0"/>
            </a:endParaRPr>
          </a:p>
        </p:txBody>
      </p:sp>
      <p:pic>
        <p:nvPicPr>
          <p:cNvPr id="2050" name="Picture 2" descr="White Rose Maths (@WhiteRoseMaths) | Twitter">
            <a:extLst>
              <a:ext uri="{FF2B5EF4-FFF2-40B4-BE49-F238E27FC236}">
                <a16:creationId xmlns:a16="http://schemas.microsoft.com/office/drawing/2014/main" id="{AD40F3B4-6DE2-411D-8C7B-D6E9DA99C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162" y="4001294"/>
            <a:ext cx="1777189" cy="17771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DCE793F-E959-8748-D75E-FAA09D6B6CDF}"/>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342316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150AA24-2882-43F1-8F33-6FEBAAE811CC}"/>
              </a:ext>
            </a:extLst>
          </p:cNvPr>
          <p:cNvSpPr txBox="1"/>
          <p:nvPr/>
        </p:nvSpPr>
        <p:spPr>
          <a:xfrm>
            <a:off x="-483374" y="72480"/>
            <a:ext cx="8142610" cy="584775"/>
          </a:xfrm>
          <a:prstGeom prst="rect">
            <a:avLst/>
          </a:prstGeom>
          <a:noFill/>
        </p:spPr>
        <p:txBody>
          <a:bodyPr wrap="square">
            <a:spAutoFit/>
          </a:bodyPr>
          <a:lstStyle/>
          <a:p>
            <a:pPr algn="ctr"/>
            <a:r>
              <a:rPr lang="en-US" sz="3200" b="1" u="sng" dirty="0">
                <a:solidFill>
                  <a:srgbClr val="0070C0"/>
                </a:solidFill>
                <a:latin typeface="Arial" panose="020B0604020202020204" pitchFamily="34" charset="0"/>
                <a:cs typeface="Arial" panose="020B0604020202020204" pitchFamily="34" charset="0"/>
              </a:rPr>
              <a:t>The National Curriculum</a:t>
            </a:r>
            <a:endParaRPr lang="en-GB" sz="3200" b="1" u="sng"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653143" y="6204857"/>
            <a:ext cx="10293531" cy="369332"/>
          </a:xfrm>
          <a:prstGeom prst="rect">
            <a:avLst/>
          </a:prstGeom>
          <a:noFill/>
        </p:spPr>
        <p:txBody>
          <a:bodyPr wrap="square" rtlCol="0">
            <a:spAutoFit/>
          </a:bodyPr>
          <a:lstStyle/>
          <a:p>
            <a:r>
              <a:rPr lang="en-GB" dirty="0"/>
              <a:t>Transition from EYFS. </a:t>
            </a:r>
          </a:p>
        </p:txBody>
      </p:sp>
      <p:pic>
        <p:nvPicPr>
          <p:cNvPr id="7" name="Picture 6"/>
          <p:cNvPicPr/>
          <p:nvPr/>
        </p:nvPicPr>
        <p:blipFill rotWithShape="1">
          <a:blip r:embed="rId2"/>
          <a:srcRect l="25427" t="18621" r="23720" b="19606"/>
          <a:stretch/>
        </p:blipFill>
        <p:spPr bwMode="auto">
          <a:xfrm>
            <a:off x="2560320" y="1457475"/>
            <a:ext cx="6087291" cy="4747382"/>
          </a:xfrm>
          <a:prstGeom prst="rect">
            <a:avLst/>
          </a:prstGeom>
          <a:ln>
            <a:noFill/>
          </a:ln>
          <a:extLst>
            <a:ext uri="{53640926-AAD7-44D8-BBD7-CCE9431645EC}">
              <a14:shadowObscured xmlns:a14="http://schemas.microsoft.com/office/drawing/2010/main"/>
            </a:ext>
          </a:extLst>
        </p:spPr>
      </p:pic>
      <p:sp>
        <p:nvSpPr>
          <p:cNvPr id="3" name="5-Point Star 2"/>
          <p:cNvSpPr/>
          <p:nvPr/>
        </p:nvSpPr>
        <p:spPr>
          <a:xfrm>
            <a:off x="8865734" y="2229038"/>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9235761" y="3139526"/>
            <a:ext cx="254268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Number</a:t>
            </a:r>
          </a:p>
        </p:txBody>
      </p:sp>
      <p:pic>
        <p:nvPicPr>
          <p:cNvPr id="8" name="Picture 7">
            <a:extLst>
              <a:ext uri="{FF2B5EF4-FFF2-40B4-BE49-F238E27FC236}">
                <a16:creationId xmlns:a16="http://schemas.microsoft.com/office/drawing/2014/main" id="{82720F2A-11AE-1490-59FB-1599B0A40C96}"/>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251898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150AA24-2882-43F1-8F33-6FEBAAE811CC}"/>
              </a:ext>
            </a:extLst>
          </p:cNvPr>
          <p:cNvSpPr txBox="1"/>
          <p:nvPr/>
        </p:nvSpPr>
        <p:spPr>
          <a:xfrm>
            <a:off x="-483374" y="72480"/>
            <a:ext cx="8142610" cy="584775"/>
          </a:xfrm>
          <a:prstGeom prst="rect">
            <a:avLst/>
          </a:prstGeom>
          <a:noFill/>
        </p:spPr>
        <p:txBody>
          <a:bodyPr wrap="square">
            <a:spAutoFit/>
          </a:bodyPr>
          <a:lstStyle/>
          <a:p>
            <a:pPr algn="ctr"/>
            <a:r>
              <a:rPr lang="en-US" sz="3200" b="1" u="sng" dirty="0">
                <a:solidFill>
                  <a:srgbClr val="0070C0"/>
                </a:solidFill>
                <a:latin typeface="Arial" panose="020B0604020202020204" pitchFamily="34" charset="0"/>
                <a:cs typeface="Arial" panose="020B0604020202020204" pitchFamily="34" charset="0"/>
              </a:rPr>
              <a:t>The National Curriculum</a:t>
            </a:r>
            <a:endParaRPr lang="en-GB" sz="3200" b="1" u="sng"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653143" y="6204857"/>
            <a:ext cx="10293531" cy="369332"/>
          </a:xfrm>
          <a:prstGeom prst="rect">
            <a:avLst/>
          </a:prstGeom>
          <a:noFill/>
        </p:spPr>
        <p:txBody>
          <a:bodyPr wrap="square" rtlCol="0">
            <a:spAutoFit/>
          </a:bodyPr>
          <a:lstStyle/>
          <a:p>
            <a:r>
              <a:rPr lang="en-GB" dirty="0"/>
              <a:t>Transition from EYFS. </a:t>
            </a:r>
          </a:p>
        </p:txBody>
      </p:sp>
      <p:sp>
        <p:nvSpPr>
          <p:cNvPr id="3" name="5-Point Star 2"/>
          <p:cNvSpPr/>
          <p:nvPr/>
        </p:nvSpPr>
        <p:spPr>
          <a:xfrm>
            <a:off x="8865734" y="2229038"/>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8751782" y="2489000"/>
            <a:ext cx="3510641" cy="2585323"/>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Addition</a:t>
            </a:r>
          </a:p>
          <a:p>
            <a:pPr algn="ctr"/>
            <a:r>
              <a:rPr lang="en-US" sz="5400" b="1" dirty="0">
                <a:ln w="22225">
                  <a:solidFill>
                    <a:schemeClr val="accent2"/>
                  </a:solidFill>
                  <a:prstDash val="solid"/>
                </a:ln>
                <a:solidFill>
                  <a:schemeClr val="accent2">
                    <a:lumMod val="40000"/>
                    <a:lumOff val="60000"/>
                  </a:schemeClr>
                </a:solidFill>
              </a:rPr>
              <a:t>&amp;</a:t>
            </a:r>
          </a:p>
          <a:p>
            <a:pPr algn="ctr"/>
            <a:r>
              <a:rPr lang="en-US" sz="5400" b="1" cap="none" spc="0" dirty="0">
                <a:ln w="22225">
                  <a:solidFill>
                    <a:schemeClr val="accent2"/>
                  </a:solidFill>
                  <a:prstDash val="solid"/>
                </a:ln>
                <a:solidFill>
                  <a:schemeClr val="accent2">
                    <a:lumMod val="40000"/>
                    <a:lumOff val="60000"/>
                  </a:schemeClr>
                </a:solidFill>
                <a:effectLst/>
              </a:rPr>
              <a:t>Subtraction</a:t>
            </a:r>
          </a:p>
        </p:txBody>
      </p:sp>
      <p:pic>
        <p:nvPicPr>
          <p:cNvPr id="11" name="Picture 10"/>
          <p:cNvPicPr/>
          <p:nvPr/>
        </p:nvPicPr>
        <p:blipFill rotWithShape="1">
          <a:blip r:embed="rId2"/>
          <a:srcRect l="25925" t="36059" r="24385" b="21083"/>
          <a:stretch/>
        </p:blipFill>
        <p:spPr bwMode="auto">
          <a:xfrm>
            <a:off x="1567544" y="1181319"/>
            <a:ext cx="6779622" cy="489291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4787EDF-BE98-D2C7-442E-2E1026645BF7}"/>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1361753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150AA24-2882-43F1-8F33-6FEBAAE811CC}"/>
              </a:ext>
            </a:extLst>
          </p:cNvPr>
          <p:cNvSpPr txBox="1"/>
          <p:nvPr/>
        </p:nvSpPr>
        <p:spPr>
          <a:xfrm>
            <a:off x="-483374" y="72480"/>
            <a:ext cx="8142610" cy="584775"/>
          </a:xfrm>
          <a:prstGeom prst="rect">
            <a:avLst/>
          </a:prstGeom>
          <a:noFill/>
        </p:spPr>
        <p:txBody>
          <a:bodyPr wrap="square">
            <a:spAutoFit/>
          </a:bodyPr>
          <a:lstStyle/>
          <a:p>
            <a:pPr algn="ctr"/>
            <a:r>
              <a:rPr lang="en-US" sz="3200" b="1" u="sng" dirty="0">
                <a:solidFill>
                  <a:srgbClr val="0070C0"/>
                </a:solidFill>
                <a:latin typeface="Arial" panose="020B0604020202020204" pitchFamily="34" charset="0"/>
                <a:cs typeface="Arial" panose="020B0604020202020204" pitchFamily="34" charset="0"/>
              </a:rPr>
              <a:t>The National Curriculum</a:t>
            </a:r>
            <a:endParaRPr lang="en-GB" sz="3200" b="1" u="sng"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653143" y="6204857"/>
            <a:ext cx="10293531" cy="369332"/>
          </a:xfrm>
          <a:prstGeom prst="rect">
            <a:avLst/>
          </a:prstGeom>
          <a:noFill/>
        </p:spPr>
        <p:txBody>
          <a:bodyPr wrap="square" rtlCol="0">
            <a:spAutoFit/>
          </a:bodyPr>
          <a:lstStyle/>
          <a:p>
            <a:r>
              <a:rPr lang="en-GB" dirty="0"/>
              <a:t>Transition from EYFS. </a:t>
            </a:r>
          </a:p>
        </p:txBody>
      </p:sp>
      <p:sp>
        <p:nvSpPr>
          <p:cNvPr id="3" name="5-Point Star 2"/>
          <p:cNvSpPr/>
          <p:nvPr/>
        </p:nvSpPr>
        <p:spPr>
          <a:xfrm>
            <a:off x="8865734" y="2229038"/>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8392197" y="2489000"/>
            <a:ext cx="4229812" cy="2585323"/>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Multiplication</a:t>
            </a:r>
          </a:p>
          <a:p>
            <a:pPr algn="ctr"/>
            <a:r>
              <a:rPr lang="en-US" sz="5400" b="1" dirty="0">
                <a:ln w="22225">
                  <a:solidFill>
                    <a:schemeClr val="accent2"/>
                  </a:solidFill>
                  <a:prstDash val="solid"/>
                </a:ln>
                <a:solidFill>
                  <a:schemeClr val="accent2">
                    <a:lumMod val="40000"/>
                    <a:lumOff val="60000"/>
                  </a:schemeClr>
                </a:solidFill>
              </a:rPr>
              <a:t>&amp;</a:t>
            </a:r>
          </a:p>
          <a:p>
            <a:pPr algn="ctr"/>
            <a:r>
              <a:rPr lang="en-US" sz="5400" b="1" cap="none" spc="0" dirty="0">
                <a:ln w="22225">
                  <a:solidFill>
                    <a:schemeClr val="accent2"/>
                  </a:solidFill>
                  <a:prstDash val="solid"/>
                </a:ln>
                <a:solidFill>
                  <a:schemeClr val="accent2">
                    <a:lumMod val="40000"/>
                    <a:lumOff val="60000"/>
                  </a:schemeClr>
                </a:solidFill>
                <a:effectLst/>
              </a:rPr>
              <a:t>Division</a:t>
            </a:r>
          </a:p>
        </p:txBody>
      </p:sp>
      <p:pic>
        <p:nvPicPr>
          <p:cNvPr id="12" name="Picture 11"/>
          <p:cNvPicPr/>
          <p:nvPr/>
        </p:nvPicPr>
        <p:blipFill rotWithShape="1">
          <a:blip r:embed="rId2"/>
          <a:srcRect l="26257" t="26601" r="24718" b="38817"/>
          <a:stretch/>
        </p:blipFill>
        <p:spPr bwMode="auto">
          <a:xfrm>
            <a:off x="1214846" y="1704975"/>
            <a:ext cx="7184188" cy="387286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84C75026-A448-D06F-405D-E7310B4BEBA8}"/>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338909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150AA24-2882-43F1-8F33-6FEBAAE811CC}"/>
              </a:ext>
            </a:extLst>
          </p:cNvPr>
          <p:cNvSpPr txBox="1"/>
          <p:nvPr/>
        </p:nvSpPr>
        <p:spPr>
          <a:xfrm>
            <a:off x="-483374" y="72480"/>
            <a:ext cx="8142610" cy="584775"/>
          </a:xfrm>
          <a:prstGeom prst="rect">
            <a:avLst/>
          </a:prstGeom>
          <a:noFill/>
        </p:spPr>
        <p:txBody>
          <a:bodyPr wrap="square">
            <a:spAutoFit/>
          </a:bodyPr>
          <a:lstStyle/>
          <a:p>
            <a:pPr algn="ctr"/>
            <a:r>
              <a:rPr lang="en-US" sz="3200" b="1" u="sng" dirty="0">
                <a:solidFill>
                  <a:srgbClr val="0070C0"/>
                </a:solidFill>
                <a:latin typeface="Arial" panose="020B0604020202020204" pitchFamily="34" charset="0"/>
                <a:cs typeface="Arial" panose="020B0604020202020204" pitchFamily="34" charset="0"/>
              </a:rPr>
              <a:t>The National Curriculum</a:t>
            </a:r>
            <a:endParaRPr lang="en-GB" sz="3200" b="1" u="sng"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653143" y="6204857"/>
            <a:ext cx="10293531" cy="369332"/>
          </a:xfrm>
          <a:prstGeom prst="rect">
            <a:avLst/>
          </a:prstGeom>
          <a:noFill/>
        </p:spPr>
        <p:txBody>
          <a:bodyPr wrap="square" rtlCol="0">
            <a:spAutoFit/>
          </a:bodyPr>
          <a:lstStyle/>
          <a:p>
            <a:r>
              <a:rPr lang="en-GB" dirty="0"/>
              <a:t>Transition from EYFS. </a:t>
            </a:r>
          </a:p>
        </p:txBody>
      </p:sp>
      <p:sp>
        <p:nvSpPr>
          <p:cNvPr id="3" name="5-Point Star 2"/>
          <p:cNvSpPr/>
          <p:nvPr/>
        </p:nvSpPr>
        <p:spPr>
          <a:xfrm>
            <a:off x="8865734" y="2229038"/>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9109508" y="3248494"/>
            <a:ext cx="279518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Fractions</a:t>
            </a:r>
          </a:p>
        </p:txBody>
      </p:sp>
      <p:pic>
        <p:nvPicPr>
          <p:cNvPr id="11" name="Picture 10"/>
          <p:cNvPicPr/>
          <p:nvPr/>
        </p:nvPicPr>
        <p:blipFill rotWithShape="1">
          <a:blip r:embed="rId2"/>
          <a:srcRect l="26424" t="20985" r="24718" b="44434"/>
          <a:stretch/>
        </p:blipFill>
        <p:spPr bwMode="auto">
          <a:xfrm>
            <a:off x="1071154" y="965032"/>
            <a:ext cx="6425021" cy="453443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21A8A656-87E7-91C8-4302-1CB29079CDD7}"/>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296798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150AA24-2882-43F1-8F33-6FEBAAE811CC}"/>
              </a:ext>
            </a:extLst>
          </p:cNvPr>
          <p:cNvSpPr txBox="1"/>
          <p:nvPr/>
        </p:nvSpPr>
        <p:spPr>
          <a:xfrm>
            <a:off x="-483374" y="72480"/>
            <a:ext cx="8142610" cy="584775"/>
          </a:xfrm>
          <a:prstGeom prst="rect">
            <a:avLst/>
          </a:prstGeom>
          <a:noFill/>
        </p:spPr>
        <p:txBody>
          <a:bodyPr wrap="square">
            <a:spAutoFit/>
          </a:bodyPr>
          <a:lstStyle/>
          <a:p>
            <a:pPr algn="ctr"/>
            <a:r>
              <a:rPr lang="en-US" sz="3200" b="1" u="sng" dirty="0">
                <a:solidFill>
                  <a:srgbClr val="0070C0"/>
                </a:solidFill>
                <a:latin typeface="Arial" panose="020B0604020202020204" pitchFamily="34" charset="0"/>
                <a:cs typeface="Arial" panose="020B0604020202020204" pitchFamily="34" charset="0"/>
              </a:rPr>
              <a:t>The National Curriculum</a:t>
            </a:r>
            <a:endParaRPr lang="en-GB" sz="3200" b="1" u="sng"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653143" y="6204857"/>
            <a:ext cx="10293531" cy="369332"/>
          </a:xfrm>
          <a:prstGeom prst="rect">
            <a:avLst/>
          </a:prstGeom>
          <a:noFill/>
        </p:spPr>
        <p:txBody>
          <a:bodyPr wrap="square" rtlCol="0">
            <a:spAutoFit/>
          </a:bodyPr>
          <a:lstStyle/>
          <a:p>
            <a:r>
              <a:rPr lang="en-GB" dirty="0"/>
              <a:t>Transition from EYFS. </a:t>
            </a:r>
          </a:p>
        </p:txBody>
      </p:sp>
      <p:sp>
        <p:nvSpPr>
          <p:cNvPr id="3" name="5-Point Star 2"/>
          <p:cNvSpPr/>
          <p:nvPr/>
        </p:nvSpPr>
        <p:spPr>
          <a:xfrm>
            <a:off x="8865734" y="2229038"/>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8391654" y="3248494"/>
            <a:ext cx="423090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Measurement</a:t>
            </a:r>
          </a:p>
        </p:txBody>
      </p:sp>
      <p:pic>
        <p:nvPicPr>
          <p:cNvPr id="12" name="Picture 11"/>
          <p:cNvPicPr/>
          <p:nvPr/>
        </p:nvPicPr>
        <p:blipFill rotWithShape="1">
          <a:blip r:embed="rId2"/>
          <a:srcRect l="25593" t="18621" r="24052" b="4532"/>
          <a:stretch/>
        </p:blipFill>
        <p:spPr bwMode="auto">
          <a:xfrm>
            <a:off x="1358538" y="757645"/>
            <a:ext cx="6180500" cy="544721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9A5639E-DFB0-92F8-7730-91871F5E42C3}"/>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368318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BCCD8B-8E9F-4651-B2FC-DE31B52EDBE4}"/>
              </a:ext>
            </a:extLst>
          </p:cNvPr>
          <p:cNvSpPr txBox="1"/>
          <p:nvPr/>
        </p:nvSpPr>
        <p:spPr>
          <a:xfrm>
            <a:off x="845668" y="1181318"/>
            <a:ext cx="10963155" cy="307777"/>
          </a:xfrm>
          <a:prstGeom prst="rect">
            <a:avLst/>
          </a:prstGeom>
          <a:noFill/>
        </p:spPr>
        <p:txBody>
          <a:bodyPr wrap="square" rtlCol="0">
            <a:spAutoFit/>
          </a:bodyPr>
          <a:lstStyle/>
          <a:p>
            <a:pPr algn="ctr"/>
            <a:endParaRPr lang="en-GB" sz="1400" dirty="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150AA24-2882-43F1-8F33-6FEBAAE811CC}"/>
              </a:ext>
            </a:extLst>
          </p:cNvPr>
          <p:cNvSpPr txBox="1"/>
          <p:nvPr/>
        </p:nvSpPr>
        <p:spPr>
          <a:xfrm>
            <a:off x="-483374" y="72480"/>
            <a:ext cx="8142610" cy="584775"/>
          </a:xfrm>
          <a:prstGeom prst="rect">
            <a:avLst/>
          </a:prstGeom>
          <a:noFill/>
        </p:spPr>
        <p:txBody>
          <a:bodyPr wrap="square">
            <a:spAutoFit/>
          </a:bodyPr>
          <a:lstStyle/>
          <a:p>
            <a:pPr algn="ctr"/>
            <a:r>
              <a:rPr lang="en-US" sz="3200" b="1" u="sng" dirty="0">
                <a:solidFill>
                  <a:srgbClr val="0070C0"/>
                </a:solidFill>
                <a:latin typeface="Arial" panose="020B0604020202020204" pitchFamily="34" charset="0"/>
                <a:cs typeface="Arial" panose="020B0604020202020204" pitchFamily="34" charset="0"/>
              </a:rPr>
              <a:t>The National Curriculum</a:t>
            </a:r>
            <a:endParaRPr lang="en-GB" sz="3200" b="1" u="sng" dirty="0">
              <a:solidFill>
                <a:srgbClr val="0070C0"/>
              </a:solidFill>
              <a:latin typeface="Arial" panose="020B0604020202020204" pitchFamily="34" charset="0"/>
              <a:cs typeface="Arial" panose="020B0604020202020204" pitchFamily="34" charset="0"/>
            </a:endParaRPr>
          </a:p>
        </p:txBody>
      </p:sp>
      <p:sp>
        <p:nvSpPr>
          <p:cNvPr id="2" name="TextBox 1"/>
          <p:cNvSpPr txBox="1"/>
          <p:nvPr/>
        </p:nvSpPr>
        <p:spPr>
          <a:xfrm>
            <a:off x="653143" y="6204857"/>
            <a:ext cx="10293531" cy="369332"/>
          </a:xfrm>
          <a:prstGeom prst="rect">
            <a:avLst/>
          </a:prstGeom>
          <a:noFill/>
        </p:spPr>
        <p:txBody>
          <a:bodyPr wrap="square" rtlCol="0">
            <a:spAutoFit/>
          </a:bodyPr>
          <a:lstStyle/>
          <a:p>
            <a:r>
              <a:rPr lang="en-GB" dirty="0"/>
              <a:t>Transition from EYFS. </a:t>
            </a:r>
          </a:p>
        </p:txBody>
      </p:sp>
      <p:sp>
        <p:nvSpPr>
          <p:cNvPr id="3" name="5-Point Star 2"/>
          <p:cNvSpPr/>
          <p:nvPr/>
        </p:nvSpPr>
        <p:spPr>
          <a:xfrm>
            <a:off x="8244433" y="2191598"/>
            <a:ext cx="3043941" cy="274791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5" name="Rectangle 4"/>
          <p:cNvSpPr/>
          <p:nvPr/>
        </p:nvSpPr>
        <p:spPr>
          <a:xfrm>
            <a:off x="7731254" y="3218014"/>
            <a:ext cx="423090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Measurement</a:t>
            </a:r>
          </a:p>
        </p:txBody>
      </p:sp>
      <p:pic>
        <p:nvPicPr>
          <p:cNvPr id="12" name="Picture 11"/>
          <p:cNvPicPr/>
          <p:nvPr/>
        </p:nvPicPr>
        <p:blipFill rotWithShape="1">
          <a:blip r:embed="rId2"/>
          <a:srcRect l="25593" t="18621" r="24052" b="4532"/>
          <a:stretch/>
        </p:blipFill>
        <p:spPr bwMode="auto">
          <a:xfrm>
            <a:off x="1358538" y="757645"/>
            <a:ext cx="6180500" cy="544721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BDDAB2B-E186-3B25-73C5-338FAF173184}"/>
              </a:ext>
            </a:extLst>
          </p:cNvPr>
          <p:cNvPicPr>
            <a:picLocks noChangeAspect="1"/>
          </p:cNvPicPr>
          <p:nvPr/>
        </p:nvPicPr>
        <p:blipFill>
          <a:blip r:embed="rId3"/>
          <a:stretch>
            <a:fillRect/>
          </a:stretch>
        </p:blipFill>
        <p:spPr>
          <a:xfrm>
            <a:off x="8546492" y="184485"/>
            <a:ext cx="3324663" cy="688653"/>
          </a:xfrm>
          <a:prstGeom prst="rect">
            <a:avLst/>
          </a:prstGeom>
        </p:spPr>
      </p:pic>
    </p:spTree>
    <p:extLst>
      <p:ext uri="{BB962C8B-B14F-4D97-AF65-F5344CB8AC3E}">
        <p14:creationId xmlns:p14="http://schemas.microsoft.com/office/powerpoint/2010/main" val="1887765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7">
      <a:dk1>
        <a:srgbClr val="002060"/>
      </a:dk1>
      <a:lt1>
        <a:sysClr val="window" lastClr="FFFFFF"/>
      </a:lt1>
      <a:dk2>
        <a:srgbClr val="002060"/>
      </a:dk2>
      <a:lt2>
        <a:srgbClr val="FFFFFF"/>
      </a:lt2>
      <a:accent1>
        <a:srgbClr val="FFCC00"/>
      </a:accent1>
      <a:accent2>
        <a:srgbClr val="FFCC00"/>
      </a:accent2>
      <a:accent3>
        <a:srgbClr val="FFCC00"/>
      </a:accent3>
      <a:accent4>
        <a:srgbClr val="002060"/>
      </a:accent4>
      <a:accent5>
        <a:srgbClr val="002060"/>
      </a:accent5>
      <a:accent6>
        <a:srgbClr val="002060"/>
      </a:accent6>
      <a:hlink>
        <a:srgbClr val="002060"/>
      </a:hlink>
      <a:folHlink>
        <a:srgbClr val="00206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634385-be88-41b1-b187-0d2a78605063">
      <Terms xmlns="http://schemas.microsoft.com/office/infopath/2007/PartnerControls"/>
    </lcf76f155ced4ddcb4097134ff3c332f>
    <TaxCatchAll xmlns="07c64189-39be-4fac-be85-411985ca9e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003106B2AFB64683FE537FE2AB03F9" ma:contentTypeVersion="15" ma:contentTypeDescription="Create a new document." ma:contentTypeScope="" ma:versionID="85c9040cf3a119f9325bc0e16a19773a">
  <xsd:schema xmlns:xsd="http://www.w3.org/2001/XMLSchema" xmlns:xs="http://www.w3.org/2001/XMLSchema" xmlns:p="http://schemas.microsoft.com/office/2006/metadata/properties" xmlns:ns2="a9634385-be88-41b1-b187-0d2a78605063" xmlns:ns3="07c64189-39be-4fac-be85-411985ca9e64" targetNamespace="http://schemas.microsoft.com/office/2006/metadata/properties" ma:root="true" ma:fieldsID="62dc0bdbd31e836aa160d5bf59ccf284" ns2:_="" ns3:_="">
    <xsd:import namespace="a9634385-be88-41b1-b187-0d2a78605063"/>
    <xsd:import namespace="07c64189-39be-4fac-be85-411985ca9e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34385-be88-41b1-b187-0d2a78605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c64189-39be-4fac-be85-411985ca9e6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365f45-f475-475e-8736-8fef254926e8}" ma:internalName="TaxCatchAll" ma:showField="CatchAllData" ma:web="07c64189-39be-4fac-be85-411985ca9e6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6BAAE4-74FE-4231-AFCD-A083D0CAA5EF}">
  <ds:schemaRefs>
    <ds:schemaRef ds:uri="http://schemas.microsoft.com/office/2006/metadata/properties"/>
    <ds:schemaRef ds:uri="http://schemas.microsoft.com/office/infopath/2007/PartnerControls"/>
    <ds:schemaRef ds:uri="a9634385-be88-41b1-b187-0d2a78605063"/>
    <ds:schemaRef ds:uri="07c64189-39be-4fac-be85-411985ca9e64"/>
  </ds:schemaRefs>
</ds:datastoreItem>
</file>

<file path=customXml/itemProps2.xml><?xml version="1.0" encoding="utf-8"?>
<ds:datastoreItem xmlns:ds="http://schemas.openxmlformats.org/officeDocument/2006/customXml" ds:itemID="{5359EE52-BA11-4055-AA1B-779BCA9204AC}">
  <ds:schemaRefs>
    <ds:schemaRef ds:uri="http://schemas.microsoft.com/sharepoint/v3/contenttype/forms"/>
  </ds:schemaRefs>
</ds:datastoreItem>
</file>

<file path=customXml/itemProps3.xml><?xml version="1.0" encoding="utf-8"?>
<ds:datastoreItem xmlns:ds="http://schemas.openxmlformats.org/officeDocument/2006/customXml" ds:itemID="{A7F84696-9EE6-4D8F-88B0-2255FF198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634385-be88-41b1-b187-0d2a78605063"/>
    <ds:schemaRef ds:uri="07c64189-39be-4fac-be85-411985ca9e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6162</TotalTime>
  <Words>793</Words>
  <Application>Microsoft Office PowerPoint</Application>
  <PresentationFormat>Widescreen</PresentationFormat>
  <Paragraphs>127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Rockwell</vt:lpstr>
      <vt:lpstr>Sassoon Infant Std</vt:lpstr>
      <vt:lpstr>Parallax</vt:lpstr>
      <vt:lpstr>St Margaret’s School Spring Term 2025 Maths in Year One  </vt:lpstr>
      <vt:lpstr>PowerPoint Presentation</vt:lpstr>
      <vt:lpstr>The curriculum in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is maths? </vt:lpstr>
      <vt:lpstr>PowerPoint Presentation</vt:lpstr>
      <vt:lpstr>PowerPoint Presentation</vt:lpstr>
      <vt:lpstr>         Focus on Fluency </vt:lpstr>
      <vt:lpstr>                           Fluency </vt:lpstr>
      <vt:lpstr>                           Mastery </vt:lpstr>
      <vt:lpstr>Physical resources </vt:lpstr>
      <vt:lpstr>How do we support those that find it tricky?</vt:lpstr>
      <vt:lpstr>How you can help at home </vt:lpstr>
      <vt:lpstr>Useful websites</vt:lpstr>
      <vt:lpstr>Home Learning</vt:lpstr>
      <vt:lpstr>Questions?        Thank you for coming!   </vt:lpstr>
      <vt:lpstr>Activity Time  1. Counting accurately-efficient strategies How will you count the hedgehogs? 1’s 2’s 10’s?  2.Parts and wholes 3.Recognising numbers 4. Solving problems 5.Match the equation and the digit (answer) 6.Number bonds! Cups and cubes  7.Shape hunt.  </vt:lpstr>
    </vt:vector>
  </TitlesOfParts>
  <Company>SMBC Education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Margaret’s School  Inter-House  PE, School Sport and  Physical Activity</dc:title>
  <dc:creator>Joshua Steggles</dc:creator>
  <cp:lastModifiedBy>Emma Kitchen</cp:lastModifiedBy>
  <cp:revision>81</cp:revision>
  <dcterms:created xsi:type="dcterms:W3CDTF">2022-07-14T13:00:00Z</dcterms:created>
  <dcterms:modified xsi:type="dcterms:W3CDTF">2025-01-30T12:53:20Z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0x010100E9003106B2AFB64683FE537FE2AB03F9</vt:lpwstr>
  </property>
  <property fmtid="{D5CDD505-2E9C-101B-9397-08002B2CF9AE}" pid="3" name="Order">
    <vt:r8>2704200</vt:r8>
  </property>
  <property fmtid="{D5CDD505-2E9C-101B-9397-08002B2CF9AE}" pid="4" name="MediaServiceImageTags">
    <vt:lpwstr/>
  </property>
</Properties>
</file>