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258" r:id="rId6"/>
    <p:sldId id="276" r:id="rId7"/>
    <p:sldId id="271" r:id="rId8"/>
    <p:sldId id="280" r:id="rId9"/>
    <p:sldId id="262" r:id="rId10"/>
    <p:sldId id="293" r:id="rId11"/>
    <p:sldId id="275" r:id="rId12"/>
    <p:sldId id="282" r:id="rId13"/>
    <p:sldId id="283" r:id="rId14"/>
    <p:sldId id="284" r:id="rId15"/>
    <p:sldId id="285" r:id="rId16"/>
    <p:sldId id="286" r:id="rId17"/>
    <p:sldId id="292" r:id="rId18"/>
    <p:sldId id="273" r:id="rId19"/>
    <p:sldId id="289" r:id="rId20"/>
    <p:sldId id="290" r:id="rId21"/>
    <p:sldId id="278" r:id="rId22"/>
    <p:sldId id="281" r:id="rId23"/>
    <p:sldId id="259" r:id="rId24"/>
    <p:sldId id="261" r:id="rId25"/>
    <p:sldId id="260" r:id="rId26"/>
    <p:sldId id="270" r:id="rId27"/>
    <p:sldId id="29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D2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5B15B8-D950-7DCD-5401-D6345A30BB88}" v="2" dt="2024-11-29T08:18:54.7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A7E4A9-2F90-4796-B161-BD3398827B0E}" type="datetimeFigureOut">
              <a:rPr lang="en-GB" smtClean="0"/>
              <a:t>30/01/2025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714CF6-1D49-4998-B7AA-53B3379FF34E}" type="slidenum">
              <a:rPr lang="en-GB" smtClean="0"/>
              <a:t>‹#›</a:t>
            </a:fld>
            <a:endParaRPr lang="en-GB"/>
          </a:p>
        </p:txBody>
      </p:sp>
    </p:spTree>
    <p:extLst>
      <p:ext uri="{BB962C8B-B14F-4D97-AF65-F5344CB8AC3E}">
        <p14:creationId xmlns:p14="http://schemas.microsoft.com/office/powerpoint/2010/main" val="4135122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95F4D4-2651-45C7-A8DD-924BBC73E19A}" type="datetimeFigureOut">
              <a:rPr lang="en-GB" smtClean="0"/>
              <a:t>30/01/2025</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137206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95F4D4-2651-45C7-A8DD-924BBC73E19A}" type="datetimeFigureOut">
              <a:rPr lang="en-GB" smtClean="0"/>
              <a:t>30/01/2025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368565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95F4D4-2651-45C7-A8DD-924BBC73E19A}"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507082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95F4D4-2651-45C7-A8DD-924BBC73E19A}"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3403917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95F4D4-2651-45C7-A8DD-924BBC73E19A}"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3302691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95F4D4-2651-45C7-A8DD-924BBC73E19A}"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2537879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95F4D4-2651-45C7-A8DD-924BBC73E19A}"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679848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5F4D4-2651-45C7-A8DD-924BBC73E19A}"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251247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5F4D4-2651-45C7-A8DD-924BBC73E19A}"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45506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5F4D4-2651-45C7-A8DD-924BBC73E19A}"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270366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95F4D4-2651-45C7-A8DD-924BBC73E19A}"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1782525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95F4D4-2651-45C7-A8DD-924BBC73E19A}" type="datetimeFigureOut">
              <a:rPr lang="en-GB" smtClean="0"/>
              <a:t>30/01/2025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423295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95F4D4-2651-45C7-A8DD-924BBC73E19A}" type="datetimeFigureOut">
              <a:rPr lang="en-GB" smtClean="0"/>
              <a:t>30/01/2025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1751606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95F4D4-2651-45C7-A8DD-924BBC73E19A}" type="datetimeFigureOut">
              <a:rPr lang="en-GB" smtClean="0"/>
              <a:t>30/01/2025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182881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5F4D4-2651-45C7-A8DD-924BBC73E19A}" type="datetimeFigureOut">
              <a:rPr lang="en-GB" smtClean="0"/>
              <a:t>30/01/2025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3830107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95F4D4-2651-45C7-A8DD-924BBC73E19A}" type="datetimeFigureOut">
              <a:rPr lang="en-GB" smtClean="0"/>
              <a:t>30/01/2025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559254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95F4D4-2651-45C7-A8DD-924BBC73E19A}" type="datetimeFigureOut">
              <a:rPr lang="en-GB" smtClean="0"/>
              <a:t>30/01/2025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787470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B95F4D4-2651-45C7-A8DD-924BBC73E19A}" type="datetimeFigureOut">
              <a:rPr lang="en-GB" smtClean="0"/>
              <a:t>30/01/2025</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CBABE8-D7D9-48C8-BDCD-C6AEA178F6A1}" type="slidenum">
              <a:rPr lang="en-GB" smtClean="0"/>
              <a:t>‹#›</a:t>
            </a:fld>
            <a:endParaRPr lang="en-GB"/>
          </a:p>
        </p:txBody>
      </p:sp>
    </p:spTree>
    <p:extLst>
      <p:ext uri="{BB962C8B-B14F-4D97-AF65-F5344CB8AC3E}">
        <p14:creationId xmlns:p14="http://schemas.microsoft.com/office/powerpoint/2010/main" val="3994480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https://www.bbc.co.uk/iplayer/episode/m000t16h/numberblocks-series-5-your-turn" TargetMode="External"/><Relationship Id="rId3" Type="http://schemas.openxmlformats.org/officeDocument/2006/relationships/hyperlink" Target="https://www.topmarks.co.uk/learning-to-count/paint-the-squares" TargetMode="External"/><Relationship Id="rId7" Type="http://schemas.openxmlformats.org/officeDocument/2006/relationships/hyperlink" Target="https://whiterosemaths.com/homelearning?year=year-1" TargetMode="External"/><Relationship Id="rId2" Type="http://schemas.openxmlformats.org/officeDocument/2006/relationships/hyperlink" Target="https://www.topmarks.co.uk/maths-games/hit-the-button" TargetMode="External"/><Relationship Id="rId1" Type="http://schemas.openxmlformats.org/officeDocument/2006/relationships/slideLayout" Target="../slideLayouts/slideLayout6.xml"/><Relationship Id="rId6" Type="http://schemas.openxmlformats.org/officeDocument/2006/relationships/hyperlink" Target="https://www.youtubekids.com/" TargetMode="External"/><Relationship Id="rId5" Type="http://schemas.openxmlformats.org/officeDocument/2006/relationships/hyperlink" Target="http://www.crickweb.co.uk/" TargetMode="External"/><Relationship Id="rId4" Type="http://schemas.openxmlformats.org/officeDocument/2006/relationships/hyperlink" Target="http://www.mathsphere.co.uk/resources/MathSphereSampleWorksheets.htm" TargetMode="External"/><Relationship Id="rId9"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4818" y="1801547"/>
            <a:ext cx="10796337" cy="4318698"/>
          </a:xfrm>
        </p:spPr>
        <p:txBody>
          <a:bodyPr>
            <a:normAutofit fontScale="90000"/>
          </a:bodyPr>
          <a:lstStyle/>
          <a:p>
            <a:r>
              <a:rPr lang="en-GB" sz="8000" b="1" dirty="0"/>
              <a:t>Maths in Year Four</a:t>
            </a:r>
            <a:br>
              <a:rPr lang="en-GB" dirty="0"/>
            </a:br>
            <a:br>
              <a:rPr lang="en-GB" dirty="0"/>
            </a:br>
            <a:r>
              <a:rPr lang="en-GB" sz="5400" dirty="0"/>
              <a:t>St Margaret’s C of E Primary</a:t>
            </a:r>
            <a:br>
              <a:rPr lang="en-GB" dirty="0"/>
            </a:br>
            <a:r>
              <a:rPr lang="en-GB" sz="4800" dirty="0"/>
              <a:t>Autumn Term 2024</a:t>
            </a:r>
            <a:br>
              <a:rPr lang="en-GB" dirty="0"/>
            </a:br>
            <a:endParaRPr lang="en-GB" dirty="0"/>
          </a:p>
        </p:txBody>
      </p:sp>
      <p:pic>
        <p:nvPicPr>
          <p:cNvPr id="3" name="Picture 2">
            <a:extLst>
              <a:ext uri="{FF2B5EF4-FFF2-40B4-BE49-F238E27FC236}">
                <a16:creationId xmlns:a16="http://schemas.microsoft.com/office/drawing/2014/main" id="{39950121-C603-E29E-221F-8B77BEA8CB08}"/>
              </a:ext>
            </a:extLst>
          </p:cNvPr>
          <p:cNvPicPr>
            <a:picLocks noChangeAspect="1"/>
          </p:cNvPicPr>
          <p:nvPr/>
        </p:nvPicPr>
        <p:blipFill>
          <a:blip r:embed="rId2"/>
          <a:stretch>
            <a:fillRect/>
          </a:stretch>
        </p:blipFill>
        <p:spPr>
          <a:xfrm>
            <a:off x="8546492" y="184485"/>
            <a:ext cx="3324663" cy="688653"/>
          </a:xfrm>
          <a:prstGeom prst="rect">
            <a:avLst/>
          </a:prstGeom>
        </p:spPr>
      </p:pic>
    </p:spTree>
    <p:extLst>
      <p:ext uri="{BB962C8B-B14F-4D97-AF65-F5344CB8AC3E}">
        <p14:creationId xmlns:p14="http://schemas.microsoft.com/office/powerpoint/2010/main" val="2384715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BCCD8B-8E9F-4651-B2FC-DE31B52EDBE4}"/>
              </a:ext>
            </a:extLst>
          </p:cNvPr>
          <p:cNvSpPr txBox="1"/>
          <p:nvPr/>
        </p:nvSpPr>
        <p:spPr>
          <a:xfrm>
            <a:off x="845668" y="1181318"/>
            <a:ext cx="10963155" cy="307777"/>
          </a:xfrm>
          <a:prstGeom prst="rect">
            <a:avLst/>
          </a:prstGeom>
          <a:noFill/>
        </p:spPr>
        <p:txBody>
          <a:bodyPr wrap="square" rtlCol="0">
            <a:spAutoFit/>
          </a:bodyPr>
          <a:lstStyle/>
          <a:p>
            <a:pPr algn="ctr"/>
            <a:endParaRPr lang="en-GB" sz="1400" dirty="0">
              <a:solidFill>
                <a:srgbClr val="0070C0"/>
              </a:solidFill>
              <a:latin typeface="Arial" panose="020B0604020202020204" pitchFamily="34" charset="0"/>
              <a:cs typeface="Arial" panose="020B0604020202020204" pitchFamily="34" charset="0"/>
            </a:endParaRPr>
          </a:p>
        </p:txBody>
      </p:sp>
      <p:sp>
        <p:nvSpPr>
          <p:cNvPr id="3" name="5-Point Star 2"/>
          <p:cNvSpPr/>
          <p:nvPr/>
        </p:nvSpPr>
        <p:spPr>
          <a:xfrm>
            <a:off x="8463455" y="2258232"/>
            <a:ext cx="3043941" cy="2747911"/>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22225">
                <a:solidFill>
                  <a:schemeClr val="accent2"/>
                </a:solidFill>
                <a:prstDash val="solid"/>
              </a:ln>
              <a:solidFill>
                <a:schemeClr val="accent2">
                  <a:lumMod val="40000"/>
                  <a:lumOff val="60000"/>
                </a:schemeClr>
              </a:solidFill>
            </a:endParaRPr>
          </a:p>
        </p:txBody>
      </p:sp>
      <p:sp>
        <p:nvSpPr>
          <p:cNvPr id="5" name="Rectangle 4"/>
          <p:cNvSpPr/>
          <p:nvPr/>
        </p:nvSpPr>
        <p:spPr>
          <a:xfrm>
            <a:off x="7962188" y="2420820"/>
            <a:ext cx="4229812" cy="2585323"/>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Multiplication</a:t>
            </a:r>
          </a:p>
          <a:p>
            <a:pPr algn="ctr"/>
            <a:r>
              <a:rPr lang="en-US" sz="5400" b="1" dirty="0">
                <a:ln w="22225">
                  <a:solidFill>
                    <a:schemeClr val="accent2"/>
                  </a:solidFill>
                  <a:prstDash val="solid"/>
                </a:ln>
                <a:solidFill>
                  <a:schemeClr val="accent2">
                    <a:lumMod val="40000"/>
                    <a:lumOff val="60000"/>
                  </a:schemeClr>
                </a:solidFill>
              </a:rPr>
              <a:t>&amp;</a:t>
            </a:r>
          </a:p>
          <a:p>
            <a:pPr algn="ctr"/>
            <a:r>
              <a:rPr lang="en-US" sz="5400" b="1" cap="none" spc="0" dirty="0">
                <a:ln w="22225">
                  <a:solidFill>
                    <a:schemeClr val="accent2"/>
                  </a:solidFill>
                  <a:prstDash val="solid"/>
                </a:ln>
                <a:solidFill>
                  <a:schemeClr val="accent2">
                    <a:lumMod val="40000"/>
                    <a:lumOff val="60000"/>
                  </a:schemeClr>
                </a:solidFill>
                <a:effectLst/>
              </a:rPr>
              <a:t>Division</a:t>
            </a:r>
          </a:p>
        </p:txBody>
      </p:sp>
      <p:pic>
        <p:nvPicPr>
          <p:cNvPr id="7" name="Picture 6">
            <a:extLst>
              <a:ext uri="{FF2B5EF4-FFF2-40B4-BE49-F238E27FC236}">
                <a16:creationId xmlns:a16="http://schemas.microsoft.com/office/drawing/2014/main" id="{84C75026-A448-D06F-405D-E7310B4BEBA8}"/>
              </a:ext>
            </a:extLst>
          </p:cNvPr>
          <p:cNvPicPr>
            <a:picLocks noChangeAspect="1"/>
          </p:cNvPicPr>
          <p:nvPr/>
        </p:nvPicPr>
        <p:blipFill>
          <a:blip r:embed="rId2"/>
          <a:stretch>
            <a:fillRect/>
          </a:stretch>
        </p:blipFill>
        <p:spPr>
          <a:xfrm>
            <a:off x="8546492" y="184485"/>
            <a:ext cx="3324663" cy="688653"/>
          </a:xfrm>
          <a:prstGeom prst="rect">
            <a:avLst/>
          </a:prstGeom>
        </p:spPr>
      </p:pic>
      <p:sp>
        <p:nvSpPr>
          <p:cNvPr id="8" name="TextBox 7">
            <a:extLst>
              <a:ext uri="{FF2B5EF4-FFF2-40B4-BE49-F238E27FC236}">
                <a16:creationId xmlns:a16="http://schemas.microsoft.com/office/drawing/2014/main" id="{9D282206-1334-FFD7-AB0C-4B422F25B606}"/>
              </a:ext>
            </a:extLst>
          </p:cNvPr>
          <p:cNvSpPr txBox="1"/>
          <p:nvPr/>
        </p:nvSpPr>
        <p:spPr>
          <a:xfrm>
            <a:off x="320845" y="528811"/>
            <a:ext cx="8142610" cy="584775"/>
          </a:xfrm>
          <a:prstGeom prst="rect">
            <a:avLst/>
          </a:prstGeom>
          <a:noFill/>
        </p:spPr>
        <p:txBody>
          <a:bodyPr wrap="square">
            <a:spAutoFit/>
          </a:bodyPr>
          <a:lstStyle/>
          <a:p>
            <a:pPr algn="ctr"/>
            <a:r>
              <a:rPr lang="en-US" sz="3200" u="sng" dirty="0">
                <a:solidFill>
                  <a:schemeClr val="tx2"/>
                </a:solidFill>
                <a:latin typeface="Arial" panose="020B0604020202020204" pitchFamily="34" charset="0"/>
                <a:cs typeface="Arial" panose="020B0604020202020204" pitchFamily="34" charset="0"/>
              </a:rPr>
              <a:t>The National Curriculum</a:t>
            </a:r>
            <a:endParaRPr lang="en-GB" sz="3200" u="sng" dirty="0">
              <a:solidFill>
                <a:schemeClr val="tx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EEBB084D-D665-90B7-1138-FDE7B26173AE}"/>
              </a:ext>
            </a:extLst>
          </p:cNvPr>
          <p:cNvPicPr>
            <a:picLocks noChangeAspect="1"/>
          </p:cNvPicPr>
          <p:nvPr/>
        </p:nvPicPr>
        <p:blipFill>
          <a:blip r:embed="rId3"/>
          <a:stretch>
            <a:fillRect/>
          </a:stretch>
        </p:blipFill>
        <p:spPr>
          <a:xfrm>
            <a:off x="1579957" y="1797275"/>
            <a:ext cx="6198894" cy="3370827"/>
          </a:xfrm>
          <a:prstGeom prst="rect">
            <a:avLst/>
          </a:prstGeom>
        </p:spPr>
      </p:pic>
    </p:spTree>
    <p:extLst>
      <p:ext uri="{BB962C8B-B14F-4D97-AF65-F5344CB8AC3E}">
        <p14:creationId xmlns:p14="http://schemas.microsoft.com/office/powerpoint/2010/main" val="3389094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BCCD8B-8E9F-4651-B2FC-DE31B52EDBE4}"/>
              </a:ext>
            </a:extLst>
          </p:cNvPr>
          <p:cNvSpPr txBox="1"/>
          <p:nvPr/>
        </p:nvSpPr>
        <p:spPr>
          <a:xfrm>
            <a:off x="845668" y="1181318"/>
            <a:ext cx="10963155" cy="307777"/>
          </a:xfrm>
          <a:prstGeom prst="rect">
            <a:avLst/>
          </a:prstGeom>
          <a:noFill/>
        </p:spPr>
        <p:txBody>
          <a:bodyPr wrap="square" rtlCol="0">
            <a:spAutoFit/>
          </a:bodyPr>
          <a:lstStyle/>
          <a:p>
            <a:pPr algn="ctr"/>
            <a:endParaRPr lang="en-GB" sz="1400" dirty="0">
              <a:solidFill>
                <a:srgbClr val="0070C0"/>
              </a:solidFill>
              <a:latin typeface="Arial" panose="020B0604020202020204" pitchFamily="34" charset="0"/>
              <a:cs typeface="Arial" panose="020B0604020202020204" pitchFamily="34" charset="0"/>
            </a:endParaRPr>
          </a:p>
        </p:txBody>
      </p:sp>
      <p:sp>
        <p:nvSpPr>
          <p:cNvPr id="3" name="5-Point Star 2"/>
          <p:cNvSpPr/>
          <p:nvPr/>
        </p:nvSpPr>
        <p:spPr>
          <a:xfrm>
            <a:off x="8865734" y="2229038"/>
            <a:ext cx="3043941" cy="2747911"/>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22225">
                <a:solidFill>
                  <a:schemeClr val="accent2"/>
                </a:solidFill>
                <a:prstDash val="solid"/>
              </a:ln>
              <a:solidFill>
                <a:schemeClr val="accent2">
                  <a:lumMod val="40000"/>
                  <a:lumOff val="60000"/>
                </a:schemeClr>
              </a:solidFill>
            </a:endParaRPr>
          </a:p>
        </p:txBody>
      </p:sp>
      <p:sp>
        <p:nvSpPr>
          <p:cNvPr id="5" name="Rectangle 4"/>
          <p:cNvSpPr/>
          <p:nvPr/>
        </p:nvSpPr>
        <p:spPr>
          <a:xfrm>
            <a:off x="9109508" y="3248494"/>
            <a:ext cx="279518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Fractions</a:t>
            </a:r>
          </a:p>
        </p:txBody>
      </p:sp>
      <p:pic>
        <p:nvPicPr>
          <p:cNvPr id="7" name="Picture 6">
            <a:extLst>
              <a:ext uri="{FF2B5EF4-FFF2-40B4-BE49-F238E27FC236}">
                <a16:creationId xmlns:a16="http://schemas.microsoft.com/office/drawing/2014/main" id="{21A8A656-87E7-91C8-4302-1CB29079CDD7}"/>
              </a:ext>
            </a:extLst>
          </p:cNvPr>
          <p:cNvPicPr>
            <a:picLocks noChangeAspect="1"/>
          </p:cNvPicPr>
          <p:nvPr/>
        </p:nvPicPr>
        <p:blipFill>
          <a:blip r:embed="rId2"/>
          <a:stretch>
            <a:fillRect/>
          </a:stretch>
        </p:blipFill>
        <p:spPr>
          <a:xfrm>
            <a:off x="8546492" y="184485"/>
            <a:ext cx="3324663" cy="688653"/>
          </a:xfrm>
          <a:prstGeom prst="rect">
            <a:avLst/>
          </a:prstGeom>
        </p:spPr>
      </p:pic>
      <p:sp>
        <p:nvSpPr>
          <p:cNvPr id="8" name="TextBox 7">
            <a:extLst>
              <a:ext uri="{FF2B5EF4-FFF2-40B4-BE49-F238E27FC236}">
                <a16:creationId xmlns:a16="http://schemas.microsoft.com/office/drawing/2014/main" id="{7FA7CAFA-FF5C-156B-CF82-7FB8D80AA5B2}"/>
              </a:ext>
            </a:extLst>
          </p:cNvPr>
          <p:cNvSpPr txBox="1"/>
          <p:nvPr/>
        </p:nvSpPr>
        <p:spPr>
          <a:xfrm>
            <a:off x="320845" y="528811"/>
            <a:ext cx="8142610" cy="584775"/>
          </a:xfrm>
          <a:prstGeom prst="rect">
            <a:avLst/>
          </a:prstGeom>
          <a:noFill/>
        </p:spPr>
        <p:txBody>
          <a:bodyPr wrap="square">
            <a:spAutoFit/>
          </a:bodyPr>
          <a:lstStyle/>
          <a:p>
            <a:pPr algn="ctr"/>
            <a:r>
              <a:rPr lang="en-US" sz="3200" u="sng" dirty="0">
                <a:solidFill>
                  <a:schemeClr val="tx2"/>
                </a:solidFill>
                <a:latin typeface="Arial" panose="020B0604020202020204" pitchFamily="34" charset="0"/>
                <a:cs typeface="Arial" panose="020B0604020202020204" pitchFamily="34" charset="0"/>
              </a:rPr>
              <a:t>The National Curriculum</a:t>
            </a:r>
            <a:endParaRPr lang="en-GB" sz="3200" u="sng" dirty="0">
              <a:solidFill>
                <a:schemeClr val="tx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7128119-9065-08F6-4147-987B66060F29}"/>
              </a:ext>
            </a:extLst>
          </p:cNvPr>
          <p:cNvPicPr>
            <a:picLocks noChangeAspect="1"/>
          </p:cNvPicPr>
          <p:nvPr/>
        </p:nvPicPr>
        <p:blipFill>
          <a:blip r:embed="rId3"/>
          <a:stretch>
            <a:fillRect/>
          </a:stretch>
        </p:blipFill>
        <p:spPr>
          <a:xfrm>
            <a:off x="1951474" y="1232354"/>
            <a:ext cx="6511982" cy="5032661"/>
          </a:xfrm>
          <a:prstGeom prst="rect">
            <a:avLst/>
          </a:prstGeom>
        </p:spPr>
      </p:pic>
    </p:spTree>
    <p:extLst>
      <p:ext uri="{BB962C8B-B14F-4D97-AF65-F5344CB8AC3E}">
        <p14:creationId xmlns:p14="http://schemas.microsoft.com/office/powerpoint/2010/main" val="2967985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BCCD8B-8E9F-4651-B2FC-DE31B52EDBE4}"/>
              </a:ext>
            </a:extLst>
          </p:cNvPr>
          <p:cNvSpPr txBox="1"/>
          <p:nvPr/>
        </p:nvSpPr>
        <p:spPr>
          <a:xfrm>
            <a:off x="845668" y="1181318"/>
            <a:ext cx="10963155" cy="307777"/>
          </a:xfrm>
          <a:prstGeom prst="rect">
            <a:avLst/>
          </a:prstGeom>
          <a:noFill/>
        </p:spPr>
        <p:txBody>
          <a:bodyPr wrap="square" rtlCol="0">
            <a:spAutoFit/>
          </a:bodyPr>
          <a:lstStyle/>
          <a:p>
            <a:pPr algn="ctr"/>
            <a:endParaRPr lang="en-GB" sz="1400" dirty="0">
              <a:solidFill>
                <a:srgbClr val="0070C0"/>
              </a:solidFill>
              <a:latin typeface="Arial" panose="020B0604020202020204" pitchFamily="34" charset="0"/>
              <a:cs typeface="Arial" panose="020B0604020202020204" pitchFamily="34" charset="0"/>
            </a:endParaRPr>
          </a:p>
        </p:txBody>
      </p:sp>
      <p:sp>
        <p:nvSpPr>
          <p:cNvPr id="3" name="5-Point Star 2"/>
          <p:cNvSpPr/>
          <p:nvPr/>
        </p:nvSpPr>
        <p:spPr>
          <a:xfrm>
            <a:off x="8865734" y="2229038"/>
            <a:ext cx="3043941" cy="2747911"/>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22225">
                <a:solidFill>
                  <a:schemeClr val="accent2"/>
                </a:solidFill>
                <a:prstDash val="solid"/>
              </a:ln>
              <a:solidFill>
                <a:schemeClr val="accent2">
                  <a:lumMod val="40000"/>
                  <a:lumOff val="60000"/>
                </a:schemeClr>
              </a:solidFill>
            </a:endParaRPr>
          </a:p>
        </p:txBody>
      </p:sp>
      <p:sp>
        <p:nvSpPr>
          <p:cNvPr id="5" name="Rectangle 4"/>
          <p:cNvSpPr/>
          <p:nvPr/>
        </p:nvSpPr>
        <p:spPr>
          <a:xfrm>
            <a:off x="8391654" y="3248494"/>
            <a:ext cx="423090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Measurement</a:t>
            </a:r>
          </a:p>
        </p:txBody>
      </p:sp>
      <p:pic>
        <p:nvPicPr>
          <p:cNvPr id="7" name="Picture 6">
            <a:extLst>
              <a:ext uri="{FF2B5EF4-FFF2-40B4-BE49-F238E27FC236}">
                <a16:creationId xmlns:a16="http://schemas.microsoft.com/office/drawing/2014/main" id="{39A5639E-DFB0-92F8-7730-91871F5E42C3}"/>
              </a:ext>
            </a:extLst>
          </p:cNvPr>
          <p:cNvPicPr>
            <a:picLocks noChangeAspect="1"/>
          </p:cNvPicPr>
          <p:nvPr/>
        </p:nvPicPr>
        <p:blipFill>
          <a:blip r:embed="rId2"/>
          <a:stretch>
            <a:fillRect/>
          </a:stretch>
        </p:blipFill>
        <p:spPr>
          <a:xfrm>
            <a:off x="8546492" y="184485"/>
            <a:ext cx="3324663" cy="688653"/>
          </a:xfrm>
          <a:prstGeom prst="rect">
            <a:avLst/>
          </a:prstGeom>
        </p:spPr>
      </p:pic>
      <p:sp>
        <p:nvSpPr>
          <p:cNvPr id="8" name="TextBox 7">
            <a:extLst>
              <a:ext uri="{FF2B5EF4-FFF2-40B4-BE49-F238E27FC236}">
                <a16:creationId xmlns:a16="http://schemas.microsoft.com/office/drawing/2014/main" id="{D036C8ED-EB5B-5BD4-64EA-7A46BDE0E1C2}"/>
              </a:ext>
            </a:extLst>
          </p:cNvPr>
          <p:cNvSpPr txBox="1"/>
          <p:nvPr/>
        </p:nvSpPr>
        <p:spPr>
          <a:xfrm>
            <a:off x="320845" y="528811"/>
            <a:ext cx="8142610" cy="584775"/>
          </a:xfrm>
          <a:prstGeom prst="rect">
            <a:avLst/>
          </a:prstGeom>
          <a:noFill/>
        </p:spPr>
        <p:txBody>
          <a:bodyPr wrap="square">
            <a:spAutoFit/>
          </a:bodyPr>
          <a:lstStyle/>
          <a:p>
            <a:pPr algn="ctr"/>
            <a:r>
              <a:rPr lang="en-US" sz="3200" u="sng" dirty="0">
                <a:solidFill>
                  <a:schemeClr val="tx2"/>
                </a:solidFill>
                <a:latin typeface="Arial" panose="020B0604020202020204" pitchFamily="34" charset="0"/>
                <a:cs typeface="Arial" panose="020B0604020202020204" pitchFamily="34" charset="0"/>
              </a:rPr>
              <a:t>The National Curriculum</a:t>
            </a:r>
            <a:endParaRPr lang="en-GB" sz="3200" u="sng" dirty="0">
              <a:solidFill>
                <a:schemeClr val="tx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CFF505B6-2595-E164-A9B3-975343B05C28}"/>
              </a:ext>
            </a:extLst>
          </p:cNvPr>
          <p:cNvPicPr>
            <a:picLocks noChangeAspect="1"/>
          </p:cNvPicPr>
          <p:nvPr/>
        </p:nvPicPr>
        <p:blipFill>
          <a:blip r:embed="rId3"/>
          <a:stretch>
            <a:fillRect/>
          </a:stretch>
        </p:blipFill>
        <p:spPr>
          <a:xfrm>
            <a:off x="1517652" y="1556827"/>
            <a:ext cx="6842989" cy="3753110"/>
          </a:xfrm>
          <a:prstGeom prst="rect">
            <a:avLst/>
          </a:prstGeom>
        </p:spPr>
      </p:pic>
    </p:spTree>
    <p:extLst>
      <p:ext uri="{BB962C8B-B14F-4D97-AF65-F5344CB8AC3E}">
        <p14:creationId xmlns:p14="http://schemas.microsoft.com/office/powerpoint/2010/main" val="3683183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BCCD8B-8E9F-4651-B2FC-DE31B52EDBE4}"/>
              </a:ext>
            </a:extLst>
          </p:cNvPr>
          <p:cNvSpPr txBox="1"/>
          <p:nvPr/>
        </p:nvSpPr>
        <p:spPr>
          <a:xfrm>
            <a:off x="845668" y="1181318"/>
            <a:ext cx="10963155" cy="307777"/>
          </a:xfrm>
          <a:prstGeom prst="rect">
            <a:avLst/>
          </a:prstGeom>
          <a:noFill/>
        </p:spPr>
        <p:txBody>
          <a:bodyPr wrap="square" rtlCol="0">
            <a:spAutoFit/>
          </a:bodyPr>
          <a:lstStyle/>
          <a:p>
            <a:pPr algn="ctr"/>
            <a:endParaRPr lang="en-GB" sz="1400" dirty="0">
              <a:solidFill>
                <a:srgbClr val="0070C0"/>
              </a:solidFill>
              <a:latin typeface="Arial" panose="020B0604020202020204" pitchFamily="34" charset="0"/>
              <a:cs typeface="Arial" panose="020B0604020202020204" pitchFamily="34" charset="0"/>
            </a:endParaRPr>
          </a:p>
        </p:txBody>
      </p:sp>
      <p:sp>
        <p:nvSpPr>
          <p:cNvPr id="3" name="5-Point Star 2"/>
          <p:cNvSpPr/>
          <p:nvPr/>
        </p:nvSpPr>
        <p:spPr>
          <a:xfrm>
            <a:off x="8827214" y="2166005"/>
            <a:ext cx="3043941" cy="2747911"/>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22225">
                <a:solidFill>
                  <a:schemeClr val="accent2"/>
                </a:solidFill>
                <a:prstDash val="solid"/>
              </a:ln>
              <a:solidFill>
                <a:schemeClr val="accent2">
                  <a:lumMod val="40000"/>
                  <a:lumOff val="60000"/>
                </a:schemeClr>
              </a:solidFill>
            </a:endParaRPr>
          </a:p>
        </p:txBody>
      </p:sp>
      <p:sp>
        <p:nvSpPr>
          <p:cNvPr id="5" name="Rectangle 4"/>
          <p:cNvSpPr/>
          <p:nvPr/>
        </p:nvSpPr>
        <p:spPr>
          <a:xfrm>
            <a:off x="8827214" y="3266141"/>
            <a:ext cx="3191900" cy="923330"/>
          </a:xfrm>
          <a:prstGeom prst="rect">
            <a:avLst/>
          </a:prstGeom>
          <a:noFill/>
        </p:spPr>
        <p:txBody>
          <a:bodyPr wrap="none" lIns="91440" tIns="45720" rIns="91440" bIns="45720" anchor="t">
            <a:spAutoFit/>
          </a:bodyPr>
          <a:lstStyle/>
          <a:p>
            <a:pPr algn="ctr"/>
            <a:r>
              <a:rPr lang="en-US" sz="5400" b="1" dirty="0">
                <a:ln w="22225">
                  <a:solidFill>
                    <a:schemeClr val="accent2"/>
                  </a:solidFill>
                  <a:prstDash val="solid"/>
                </a:ln>
                <a:solidFill>
                  <a:schemeClr val="accent2">
                    <a:lumMod val="40000"/>
                    <a:lumOff val="60000"/>
                  </a:schemeClr>
                </a:solidFill>
              </a:rPr>
              <a:t>Geometry</a:t>
            </a:r>
            <a:endParaRPr lang="en-US" dirty="0"/>
          </a:p>
        </p:txBody>
      </p:sp>
      <p:pic>
        <p:nvPicPr>
          <p:cNvPr id="7" name="Picture 6">
            <a:extLst>
              <a:ext uri="{FF2B5EF4-FFF2-40B4-BE49-F238E27FC236}">
                <a16:creationId xmlns:a16="http://schemas.microsoft.com/office/drawing/2014/main" id="{DBDDAB2B-E186-3B25-73C5-338FAF173184}"/>
              </a:ext>
            </a:extLst>
          </p:cNvPr>
          <p:cNvPicPr>
            <a:picLocks noChangeAspect="1"/>
          </p:cNvPicPr>
          <p:nvPr/>
        </p:nvPicPr>
        <p:blipFill>
          <a:blip r:embed="rId2"/>
          <a:stretch>
            <a:fillRect/>
          </a:stretch>
        </p:blipFill>
        <p:spPr>
          <a:xfrm>
            <a:off x="8546492" y="184485"/>
            <a:ext cx="3324663" cy="688653"/>
          </a:xfrm>
          <a:prstGeom prst="rect">
            <a:avLst/>
          </a:prstGeom>
        </p:spPr>
      </p:pic>
      <p:sp>
        <p:nvSpPr>
          <p:cNvPr id="4" name="TextBox 3">
            <a:extLst>
              <a:ext uri="{FF2B5EF4-FFF2-40B4-BE49-F238E27FC236}">
                <a16:creationId xmlns:a16="http://schemas.microsoft.com/office/drawing/2014/main" id="{E359CD5C-B63F-F82A-9B99-CDD97F4150A1}"/>
              </a:ext>
            </a:extLst>
          </p:cNvPr>
          <p:cNvSpPr txBox="1"/>
          <p:nvPr/>
        </p:nvSpPr>
        <p:spPr>
          <a:xfrm>
            <a:off x="320845" y="528811"/>
            <a:ext cx="8142610" cy="584775"/>
          </a:xfrm>
          <a:prstGeom prst="rect">
            <a:avLst/>
          </a:prstGeom>
          <a:noFill/>
        </p:spPr>
        <p:txBody>
          <a:bodyPr wrap="square">
            <a:spAutoFit/>
          </a:bodyPr>
          <a:lstStyle/>
          <a:p>
            <a:pPr algn="ctr"/>
            <a:r>
              <a:rPr lang="en-US" sz="3200" u="sng" dirty="0">
                <a:solidFill>
                  <a:schemeClr val="tx2"/>
                </a:solidFill>
                <a:latin typeface="Arial" panose="020B0604020202020204" pitchFamily="34" charset="0"/>
                <a:cs typeface="Arial" panose="020B0604020202020204" pitchFamily="34" charset="0"/>
              </a:rPr>
              <a:t>The National Curriculum</a:t>
            </a:r>
            <a:endParaRPr lang="en-GB" sz="3200" u="sng" dirty="0">
              <a:solidFill>
                <a:schemeClr val="tx2"/>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532D0E6B-AE48-6A25-CE4F-79640B4E650E}"/>
              </a:ext>
            </a:extLst>
          </p:cNvPr>
          <p:cNvPicPr>
            <a:picLocks noChangeAspect="1"/>
          </p:cNvPicPr>
          <p:nvPr/>
        </p:nvPicPr>
        <p:blipFill>
          <a:blip r:embed="rId3"/>
          <a:stretch>
            <a:fillRect/>
          </a:stretch>
        </p:blipFill>
        <p:spPr>
          <a:xfrm>
            <a:off x="1537831" y="1362305"/>
            <a:ext cx="6754719" cy="2756550"/>
          </a:xfrm>
          <a:prstGeom prst="rect">
            <a:avLst/>
          </a:prstGeom>
        </p:spPr>
      </p:pic>
      <p:pic>
        <p:nvPicPr>
          <p:cNvPr id="16" name="Picture 15">
            <a:extLst>
              <a:ext uri="{FF2B5EF4-FFF2-40B4-BE49-F238E27FC236}">
                <a16:creationId xmlns:a16="http://schemas.microsoft.com/office/drawing/2014/main" id="{BBDB4DC1-31EA-0A00-3207-E5C0046634CD}"/>
              </a:ext>
            </a:extLst>
          </p:cNvPr>
          <p:cNvPicPr>
            <a:picLocks noChangeAspect="1"/>
          </p:cNvPicPr>
          <p:nvPr/>
        </p:nvPicPr>
        <p:blipFill>
          <a:blip r:embed="rId4"/>
          <a:stretch>
            <a:fillRect/>
          </a:stretch>
        </p:blipFill>
        <p:spPr>
          <a:xfrm>
            <a:off x="1537832" y="4118853"/>
            <a:ext cx="6754719" cy="2210335"/>
          </a:xfrm>
          <a:prstGeom prst="rect">
            <a:avLst/>
          </a:prstGeom>
        </p:spPr>
      </p:pic>
    </p:spTree>
    <p:extLst>
      <p:ext uri="{BB962C8B-B14F-4D97-AF65-F5344CB8AC3E}">
        <p14:creationId xmlns:p14="http://schemas.microsoft.com/office/powerpoint/2010/main" val="1887765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BCCD8B-8E9F-4651-B2FC-DE31B52EDBE4}"/>
              </a:ext>
            </a:extLst>
          </p:cNvPr>
          <p:cNvSpPr txBox="1"/>
          <p:nvPr/>
        </p:nvSpPr>
        <p:spPr>
          <a:xfrm>
            <a:off x="845668" y="1181318"/>
            <a:ext cx="10963155" cy="307777"/>
          </a:xfrm>
          <a:prstGeom prst="rect">
            <a:avLst/>
          </a:prstGeom>
          <a:noFill/>
        </p:spPr>
        <p:txBody>
          <a:bodyPr wrap="square" rtlCol="0">
            <a:spAutoFit/>
          </a:bodyPr>
          <a:lstStyle/>
          <a:p>
            <a:pPr algn="ctr"/>
            <a:endParaRPr lang="en-GB" sz="1400" dirty="0">
              <a:solidFill>
                <a:srgbClr val="0070C0"/>
              </a:solidFill>
              <a:latin typeface="Arial" panose="020B0604020202020204" pitchFamily="34" charset="0"/>
              <a:cs typeface="Arial" panose="020B0604020202020204" pitchFamily="34" charset="0"/>
            </a:endParaRPr>
          </a:p>
        </p:txBody>
      </p:sp>
      <p:sp>
        <p:nvSpPr>
          <p:cNvPr id="3" name="5-Point Star 2"/>
          <p:cNvSpPr/>
          <p:nvPr/>
        </p:nvSpPr>
        <p:spPr>
          <a:xfrm>
            <a:off x="8244433" y="2191598"/>
            <a:ext cx="3043941" cy="2747911"/>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22225">
                <a:solidFill>
                  <a:schemeClr val="accent2"/>
                </a:solidFill>
                <a:prstDash val="solid"/>
              </a:ln>
              <a:solidFill>
                <a:schemeClr val="accent2">
                  <a:lumMod val="40000"/>
                  <a:lumOff val="60000"/>
                </a:schemeClr>
              </a:solidFill>
            </a:endParaRPr>
          </a:p>
        </p:txBody>
      </p:sp>
      <p:sp>
        <p:nvSpPr>
          <p:cNvPr id="5" name="Rectangle 4"/>
          <p:cNvSpPr/>
          <p:nvPr/>
        </p:nvSpPr>
        <p:spPr>
          <a:xfrm>
            <a:off x="8365370" y="3218014"/>
            <a:ext cx="2962671" cy="923330"/>
          </a:xfrm>
          <a:prstGeom prst="rect">
            <a:avLst/>
          </a:prstGeom>
          <a:noFill/>
        </p:spPr>
        <p:txBody>
          <a:bodyPr wrap="none" lIns="91440" tIns="45720" rIns="91440" bIns="45720" anchor="t">
            <a:spAutoFit/>
          </a:bodyPr>
          <a:lstStyle/>
          <a:p>
            <a:pPr algn="ctr"/>
            <a:r>
              <a:rPr lang="en-US" sz="5400" b="1" dirty="0">
                <a:ln w="22225">
                  <a:solidFill>
                    <a:srgbClr val="FFCC00"/>
                  </a:solidFill>
                  <a:prstDash val="solid"/>
                </a:ln>
                <a:solidFill>
                  <a:schemeClr val="accent2">
                    <a:lumMod val="40000"/>
                    <a:lumOff val="60000"/>
                  </a:schemeClr>
                </a:solidFill>
              </a:rPr>
              <a:t>Statistics</a:t>
            </a:r>
          </a:p>
        </p:txBody>
      </p:sp>
      <p:pic>
        <p:nvPicPr>
          <p:cNvPr id="7" name="Picture 6">
            <a:extLst>
              <a:ext uri="{FF2B5EF4-FFF2-40B4-BE49-F238E27FC236}">
                <a16:creationId xmlns:a16="http://schemas.microsoft.com/office/drawing/2014/main" id="{DBDDAB2B-E186-3B25-73C5-338FAF173184}"/>
              </a:ext>
            </a:extLst>
          </p:cNvPr>
          <p:cNvPicPr>
            <a:picLocks noChangeAspect="1"/>
          </p:cNvPicPr>
          <p:nvPr/>
        </p:nvPicPr>
        <p:blipFill>
          <a:blip r:embed="rId2"/>
          <a:stretch>
            <a:fillRect/>
          </a:stretch>
        </p:blipFill>
        <p:spPr>
          <a:xfrm>
            <a:off x="8546492" y="184485"/>
            <a:ext cx="3324663" cy="688653"/>
          </a:xfrm>
          <a:prstGeom prst="rect">
            <a:avLst/>
          </a:prstGeom>
        </p:spPr>
      </p:pic>
      <p:sp>
        <p:nvSpPr>
          <p:cNvPr id="4" name="TextBox 3">
            <a:extLst>
              <a:ext uri="{FF2B5EF4-FFF2-40B4-BE49-F238E27FC236}">
                <a16:creationId xmlns:a16="http://schemas.microsoft.com/office/drawing/2014/main" id="{F5FEC10B-2E8C-B61B-CDB6-4E910CC0935D}"/>
              </a:ext>
            </a:extLst>
          </p:cNvPr>
          <p:cNvSpPr txBox="1"/>
          <p:nvPr/>
        </p:nvSpPr>
        <p:spPr>
          <a:xfrm>
            <a:off x="320845" y="528811"/>
            <a:ext cx="8142610" cy="584775"/>
          </a:xfrm>
          <a:prstGeom prst="rect">
            <a:avLst/>
          </a:prstGeom>
          <a:noFill/>
        </p:spPr>
        <p:txBody>
          <a:bodyPr wrap="square">
            <a:spAutoFit/>
          </a:bodyPr>
          <a:lstStyle/>
          <a:p>
            <a:pPr algn="ctr"/>
            <a:r>
              <a:rPr lang="en-US" sz="3200" u="sng" dirty="0">
                <a:solidFill>
                  <a:schemeClr val="tx2"/>
                </a:solidFill>
                <a:latin typeface="Arial" panose="020B0604020202020204" pitchFamily="34" charset="0"/>
                <a:cs typeface="Arial" panose="020B0604020202020204" pitchFamily="34" charset="0"/>
              </a:rPr>
              <a:t>The National Curriculum</a:t>
            </a:r>
            <a:endParaRPr lang="en-GB" sz="3200" u="sng" dirty="0">
              <a:solidFill>
                <a:schemeClr val="tx2"/>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5413D6BB-76CB-26F1-B301-BE8A57DE7506}"/>
              </a:ext>
            </a:extLst>
          </p:cNvPr>
          <p:cNvPicPr>
            <a:picLocks noChangeAspect="1"/>
          </p:cNvPicPr>
          <p:nvPr/>
        </p:nvPicPr>
        <p:blipFill>
          <a:blip r:embed="rId3"/>
          <a:stretch>
            <a:fillRect/>
          </a:stretch>
        </p:blipFill>
        <p:spPr>
          <a:xfrm>
            <a:off x="1673114" y="2260446"/>
            <a:ext cx="6347939" cy="2027197"/>
          </a:xfrm>
          <a:prstGeom prst="rect">
            <a:avLst/>
          </a:prstGeom>
        </p:spPr>
      </p:pic>
    </p:spTree>
    <p:extLst>
      <p:ext uri="{BB962C8B-B14F-4D97-AF65-F5344CB8AC3E}">
        <p14:creationId xmlns:p14="http://schemas.microsoft.com/office/powerpoint/2010/main" val="83457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50AA24-2882-43F1-8F33-6FEBAAE811CC}"/>
              </a:ext>
            </a:extLst>
          </p:cNvPr>
          <p:cNvSpPr txBox="1"/>
          <p:nvPr/>
        </p:nvSpPr>
        <p:spPr>
          <a:xfrm>
            <a:off x="0" y="288363"/>
            <a:ext cx="8142610" cy="584775"/>
          </a:xfrm>
          <a:prstGeom prst="rect">
            <a:avLst/>
          </a:prstGeom>
          <a:noFill/>
        </p:spPr>
        <p:txBody>
          <a:bodyPr wrap="square">
            <a:spAutoFit/>
          </a:bodyPr>
          <a:lstStyle/>
          <a:p>
            <a:pPr algn="ctr"/>
            <a:r>
              <a:rPr lang="en-US" sz="3200" u="sng" dirty="0">
                <a:solidFill>
                  <a:schemeClr val="tx2"/>
                </a:solidFill>
                <a:latin typeface="Arial" panose="020B0604020202020204" pitchFamily="34" charset="0"/>
                <a:cs typeface="Arial" panose="020B0604020202020204" pitchFamily="34" charset="0"/>
              </a:rPr>
              <a:t>How do we teach Maths?</a:t>
            </a:r>
            <a:endParaRPr lang="en-GB" sz="3200" u="sng"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1567461" y="1658852"/>
            <a:ext cx="10334867" cy="4154984"/>
          </a:xfrm>
          <a:prstGeom prst="rect">
            <a:avLst/>
          </a:prstGeom>
          <a:noFill/>
        </p:spPr>
        <p:txBody>
          <a:bodyPr wrap="square" lIns="91440" tIns="45720" rIns="91440" bIns="45720" rtlCol="0" anchor="t">
            <a:spAutoFit/>
          </a:bodyPr>
          <a:lstStyle/>
          <a:p>
            <a:r>
              <a:rPr lang="en-GB" sz="2400" b="1" dirty="0">
                <a:latin typeface="Arial" panose="020B0604020202020204" pitchFamily="34" charset="0"/>
                <a:cs typeface="Arial" panose="020B0604020202020204" pitchFamily="34" charset="0"/>
              </a:rPr>
              <a:t>In Year Four:</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Daily hour maths session: Fluency Recap and New Learning.</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I DO: </a:t>
            </a:r>
            <a:r>
              <a:rPr lang="en-GB" sz="2400" dirty="0">
                <a:latin typeface="Arial" panose="020B0604020202020204" pitchFamily="34" charset="0"/>
                <a:cs typeface="Arial" panose="020B0604020202020204" pitchFamily="34" charset="0"/>
              </a:rPr>
              <a:t>Explicit Teaching – Show the process</a:t>
            </a:r>
          </a:p>
          <a:p>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WE DO: </a:t>
            </a:r>
            <a:r>
              <a:rPr lang="en-GB" sz="2400" dirty="0">
                <a:latin typeface="Arial" panose="020B0604020202020204" pitchFamily="34" charset="0"/>
                <a:cs typeface="Arial" panose="020B0604020202020204" pitchFamily="34" charset="0"/>
              </a:rPr>
              <a:t>Shared Models – Target children to work through misconceptions  </a:t>
            </a:r>
          </a:p>
          <a:p>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YOU DO: </a:t>
            </a:r>
            <a:r>
              <a:rPr lang="en-GB" sz="2400" dirty="0">
                <a:latin typeface="Arial" panose="020B0604020202020204" pitchFamily="34" charset="0"/>
                <a:cs typeface="Arial" panose="020B0604020202020204" pitchFamily="34" charset="0"/>
              </a:rPr>
              <a:t>Independent Practice – Assessment for Learning and Mastery</a:t>
            </a:r>
          </a:p>
          <a:p>
            <a:endParaRPr lang="en-GB" sz="2400" b="1" dirty="0"/>
          </a:p>
        </p:txBody>
      </p:sp>
      <p:pic>
        <p:nvPicPr>
          <p:cNvPr id="3" name="Picture 2">
            <a:extLst>
              <a:ext uri="{FF2B5EF4-FFF2-40B4-BE49-F238E27FC236}">
                <a16:creationId xmlns:a16="http://schemas.microsoft.com/office/drawing/2014/main" id="{DE2031B1-1CD2-E7CD-6A1F-5203FE229675}"/>
              </a:ext>
            </a:extLst>
          </p:cNvPr>
          <p:cNvPicPr>
            <a:picLocks noChangeAspect="1"/>
          </p:cNvPicPr>
          <p:nvPr/>
        </p:nvPicPr>
        <p:blipFill>
          <a:blip r:embed="rId2"/>
          <a:srcRect l="-1405" t="1" b="-22590"/>
          <a:stretch/>
        </p:blipFill>
        <p:spPr>
          <a:xfrm>
            <a:off x="8530937" y="184485"/>
            <a:ext cx="3371391" cy="844215"/>
          </a:xfrm>
          <a:prstGeom prst="rect">
            <a:avLst/>
          </a:prstGeom>
        </p:spPr>
      </p:pic>
    </p:spTree>
    <p:extLst>
      <p:ext uri="{BB962C8B-B14F-4D97-AF65-F5344CB8AC3E}">
        <p14:creationId xmlns:p14="http://schemas.microsoft.com/office/powerpoint/2010/main" val="7775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484309" y="353291"/>
            <a:ext cx="10018713" cy="1752599"/>
          </a:xfrm>
        </p:spPr>
        <p:txBody>
          <a:bodyPr/>
          <a:lstStyle/>
          <a:p>
            <a:pPr algn="ctr"/>
            <a:r>
              <a:rPr lang="en-GB" altLang="en-US" b="1" dirty="0">
                <a:solidFill>
                  <a:srgbClr val="0070C0"/>
                </a:solidFill>
                <a:latin typeface="Rockwell" panose="02060603020205020403" pitchFamily="18" charset="0"/>
              </a:rPr>
              <a:t>       </a:t>
            </a:r>
            <a:r>
              <a:rPr lang="en-GB" altLang="en-US" u="sng" dirty="0">
                <a:solidFill>
                  <a:schemeClr val="tx2"/>
                </a:solidFill>
                <a:latin typeface="Arial" panose="020B0604020202020204" pitchFamily="34" charset="0"/>
                <a:cs typeface="Arial" panose="020B0604020202020204" pitchFamily="34" charset="0"/>
              </a:rPr>
              <a:t>Focus on Fluency </a:t>
            </a:r>
          </a:p>
        </p:txBody>
      </p:sp>
      <p:sp>
        <p:nvSpPr>
          <p:cNvPr id="36867" name="Content Placeholder 2"/>
          <p:cNvSpPr>
            <a:spLocks noGrp="1"/>
          </p:cNvSpPr>
          <p:nvPr>
            <p:ph idx="1"/>
          </p:nvPr>
        </p:nvSpPr>
        <p:spPr/>
        <p:txBody>
          <a:bodyPr>
            <a:normAutofit fontScale="85000" lnSpcReduction="20000"/>
          </a:bodyPr>
          <a:lstStyle/>
          <a:p>
            <a:r>
              <a:rPr lang="en-US" altLang="en-US" dirty="0">
                <a:latin typeface="Arial"/>
                <a:cs typeface="Arial"/>
              </a:rPr>
              <a:t>Number bonds to 100</a:t>
            </a:r>
            <a:endParaRPr lang="en-US" altLang="en-US" dirty="0">
              <a:latin typeface="Arial" panose="020B0604020202020204" pitchFamily="34" charset="0"/>
              <a:cs typeface="Arial" panose="020B0604020202020204" pitchFamily="34" charset="0"/>
            </a:endParaRPr>
          </a:p>
          <a:p>
            <a:r>
              <a:rPr lang="en-US" altLang="en-US" dirty="0">
                <a:latin typeface="Arial"/>
                <a:cs typeface="Arial"/>
              </a:rPr>
              <a:t>Times tables</a:t>
            </a:r>
            <a:endParaRPr lang="en-US" altLang="en-US" dirty="0">
              <a:latin typeface="Arial" panose="020B0604020202020204" pitchFamily="34" charset="0"/>
              <a:cs typeface="Arial" panose="020B0604020202020204" pitchFamily="34" charset="0"/>
            </a:endParaRPr>
          </a:p>
          <a:p>
            <a:r>
              <a:rPr lang="en-US" altLang="en-US" dirty="0">
                <a:latin typeface="Arial"/>
                <a:cs typeface="Arial"/>
              </a:rPr>
              <a:t>Efficient strategies- </a:t>
            </a:r>
            <a:r>
              <a:rPr lang="en-GB" altLang="en-US" dirty="0">
                <a:latin typeface="Arial"/>
                <a:cs typeface="Arial"/>
              </a:rPr>
              <a:t>subitise</a:t>
            </a:r>
            <a:r>
              <a:rPr lang="en-US" altLang="en-US" dirty="0">
                <a:latin typeface="Arial"/>
                <a:cs typeface="Arial"/>
              </a:rPr>
              <a:t>? Count on/back? Spot the doubles?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How could we count these?</a:t>
            </a:r>
          </a:p>
          <a:p>
            <a:r>
              <a:rPr lang="en-US" altLang="en-US" dirty="0">
                <a:latin typeface="Arial"/>
                <a:cs typeface="Arial"/>
              </a:rPr>
              <a:t>Some children may….</a:t>
            </a:r>
          </a:p>
          <a:p>
            <a:r>
              <a:rPr lang="en-US" altLang="en-US" dirty="0">
                <a:latin typeface="Arial"/>
                <a:cs typeface="Arial"/>
              </a:rPr>
              <a:t>Its about making it explicit. </a:t>
            </a:r>
          </a:p>
          <a:p>
            <a:r>
              <a:rPr lang="en-US" altLang="en-US" dirty="0">
                <a:latin typeface="Arial"/>
                <a:cs typeface="Arial"/>
              </a:rPr>
              <a:t>MASTERING NUMBER </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6814487" y="3599832"/>
            <a:ext cx="2351405" cy="2340568"/>
          </a:xfrm>
          <a:prstGeom prst="rect">
            <a:avLst/>
          </a:prstGeom>
        </p:spPr>
      </p:pic>
    </p:spTree>
    <p:extLst>
      <p:ext uri="{BB962C8B-B14F-4D97-AF65-F5344CB8AC3E}">
        <p14:creationId xmlns:p14="http://schemas.microsoft.com/office/powerpoint/2010/main" val="3854197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1473919" y="2956718"/>
            <a:ext cx="10018713" cy="3124201"/>
          </a:xfrm>
        </p:spPr>
        <p:txBody>
          <a:bodyPr>
            <a:normAutofit lnSpcReduction="10000"/>
          </a:bodyPr>
          <a:lstStyle/>
          <a:p>
            <a:r>
              <a:rPr lang="en-US" altLang="en-US" dirty="0">
                <a:solidFill>
                  <a:schemeClr val="tx2"/>
                </a:solidFill>
                <a:latin typeface="Rockwell" panose="02060603020205020403" pitchFamily="18" charset="0"/>
              </a:rPr>
              <a:t>Mastering number</a:t>
            </a:r>
          </a:p>
          <a:p>
            <a:r>
              <a:rPr lang="en-US" dirty="0">
                <a:solidFill>
                  <a:schemeClr val="tx2"/>
                </a:solidFill>
              </a:rPr>
              <a:t>‘</a:t>
            </a:r>
            <a:r>
              <a:rPr lang="en-US" dirty="0">
                <a:solidFill>
                  <a:schemeClr val="tx2"/>
                </a:solidFill>
                <a:ea typeface="+mn-lt"/>
                <a:cs typeface="+mn-lt"/>
              </a:rPr>
              <a:t>Mastering Number is a daily programme to develop pupils' fluency with an understanding of number to build firm foundations for future success in mathematics learning. In Years Four and Five, this project enables pupils to develop fluency in multiplication and division facts. This is an essential skill that children need to be able to access trickier </a:t>
            </a:r>
            <a:r>
              <a:rPr lang="en-GB" dirty="0">
                <a:solidFill>
                  <a:schemeClr val="tx2"/>
                </a:solidFill>
                <a:ea typeface="+mn-lt"/>
                <a:cs typeface="+mn-lt"/>
              </a:rPr>
              <a:t>Maths</a:t>
            </a:r>
            <a:r>
              <a:rPr lang="en-US" dirty="0">
                <a:solidFill>
                  <a:schemeClr val="tx2"/>
                </a:solidFill>
                <a:ea typeface="+mn-lt"/>
                <a:cs typeface="+mn-lt"/>
              </a:rPr>
              <a:t> learning. Imagine having to tackle  76 x 45 and not knowing your times tables? How much harder does this become?</a:t>
            </a:r>
            <a:r>
              <a:rPr lang="en-US" dirty="0">
                <a:solidFill>
                  <a:schemeClr val="tx2"/>
                </a:solidFill>
              </a:rPr>
              <a:t>’</a:t>
            </a:r>
            <a:endParaRPr lang="en-US" altLang="en-US" dirty="0">
              <a:solidFill>
                <a:schemeClr val="tx2"/>
              </a:solidFill>
              <a:latin typeface="Rockwell" panose="02060603020205020403" pitchFamily="18" charset="0"/>
            </a:endParaRPr>
          </a:p>
          <a:p>
            <a:endParaRPr lang="en-US" altLang="en-US" dirty="0">
              <a:solidFill>
                <a:srgbClr val="0070C0"/>
              </a:solidFill>
              <a:latin typeface="Rockwell" panose="02060603020205020403" pitchFamily="18" charset="0"/>
            </a:endParaRPr>
          </a:p>
        </p:txBody>
      </p:sp>
      <p:pic>
        <p:nvPicPr>
          <p:cNvPr id="6" name="Picture 5"/>
          <p:cNvPicPr/>
          <p:nvPr/>
        </p:nvPicPr>
        <p:blipFill rotWithShape="1">
          <a:blip r:embed="rId2"/>
          <a:srcRect l="14292" t="46404" r="71914" b="39409"/>
          <a:stretch/>
        </p:blipFill>
        <p:spPr bwMode="auto">
          <a:xfrm>
            <a:off x="8745493" y="5358606"/>
            <a:ext cx="2091690" cy="1209675"/>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A408BA08-83EA-92D4-3F36-D1D899640A05}"/>
              </a:ext>
            </a:extLst>
          </p:cNvPr>
          <p:cNvPicPr>
            <a:picLocks noChangeAspect="1"/>
          </p:cNvPicPr>
          <p:nvPr/>
        </p:nvPicPr>
        <p:blipFill>
          <a:blip r:embed="rId3"/>
          <a:stretch>
            <a:fillRect/>
          </a:stretch>
        </p:blipFill>
        <p:spPr>
          <a:xfrm>
            <a:off x="8546492" y="184485"/>
            <a:ext cx="3324663" cy="688653"/>
          </a:xfrm>
          <a:prstGeom prst="rect">
            <a:avLst/>
          </a:prstGeom>
        </p:spPr>
      </p:pic>
      <p:sp>
        <p:nvSpPr>
          <p:cNvPr id="36866" name="Title 1"/>
          <p:cNvSpPr>
            <a:spLocks noGrp="1"/>
          </p:cNvSpPr>
          <p:nvPr>
            <p:ph type="title"/>
          </p:nvPr>
        </p:nvSpPr>
        <p:spPr>
          <a:xfrm>
            <a:off x="2504209" y="873138"/>
            <a:ext cx="8332974" cy="1752599"/>
          </a:xfrm>
        </p:spPr>
        <p:txBody>
          <a:bodyPr/>
          <a:lstStyle/>
          <a:p>
            <a:r>
              <a:rPr lang="en-GB" altLang="en-US" u="sng" dirty="0">
                <a:solidFill>
                  <a:schemeClr val="tx2"/>
                </a:solidFill>
                <a:latin typeface="Arial" panose="020B0604020202020204" pitchFamily="34" charset="0"/>
                <a:cs typeface="Arial" panose="020B0604020202020204" pitchFamily="34" charset="0"/>
              </a:rPr>
              <a:t>Fluency and Mastering Number </a:t>
            </a:r>
          </a:p>
        </p:txBody>
      </p:sp>
    </p:spTree>
    <p:extLst>
      <p:ext uri="{BB962C8B-B14F-4D97-AF65-F5344CB8AC3E}">
        <p14:creationId xmlns:p14="http://schemas.microsoft.com/office/powerpoint/2010/main" val="3529693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015049" y="459978"/>
            <a:ext cx="10018713" cy="1752599"/>
          </a:xfrm>
        </p:spPr>
        <p:txBody>
          <a:bodyPr/>
          <a:lstStyle/>
          <a:p>
            <a:r>
              <a:rPr lang="en-GB" altLang="en-US" dirty="0">
                <a:solidFill>
                  <a:schemeClr val="tx2"/>
                </a:solidFill>
                <a:latin typeface="Rockwell" panose="02060603020205020403" pitchFamily="18" charset="0"/>
              </a:rPr>
              <a:t>                           </a:t>
            </a:r>
            <a:r>
              <a:rPr lang="en-GB" altLang="en-US" u="sng" dirty="0">
                <a:solidFill>
                  <a:schemeClr val="tx2"/>
                </a:solidFill>
                <a:latin typeface="Arial" panose="020B0604020202020204" pitchFamily="34" charset="0"/>
                <a:cs typeface="Arial" panose="020B0604020202020204" pitchFamily="34" charset="0"/>
              </a:rPr>
              <a:t>Mastery</a:t>
            </a:r>
            <a:r>
              <a:rPr lang="en-GB" altLang="en-US" dirty="0">
                <a:solidFill>
                  <a:schemeClr val="tx2"/>
                </a:solidFill>
                <a:latin typeface="Arial" panose="020B0604020202020204" pitchFamily="34" charset="0"/>
                <a:cs typeface="Arial" panose="020B0604020202020204" pitchFamily="34" charset="0"/>
              </a:rPr>
              <a:t> </a:t>
            </a:r>
          </a:p>
        </p:txBody>
      </p:sp>
      <p:sp>
        <p:nvSpPr>
          <p:cNvPr id="36867" name="Content Placeholder 2"/>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Really important for children to explain their thinking. </a:t>
            </a:r>
          </a:p>
          <a:p>
            <a:r>
              <a:rPr lang="en-US" altLang="en-US" dirty="0">
                <a:latin typeface="Arial" panose="020B0604020202020204" pitchFamily="34" charset="0"/>
                <a:cs typeface="Arial" panose="020B0604020202020204" pitchFamily="34" charset="0"/>
              </a:rPr>
              <a:t>Reasoning- dig deeper and push for more!</a:t>
            </a:r>
          </a:p>
          <a:p>
            <a:r>
              <a:rPr lang="en-US" altLang="en-US" dirty="0">
                <a:latin typeface="Arial" panose="020B0604020202020204" pitchFamily="34" charset="0"/>
                <a:cs typeface="Arial" panose="020B0604020202020204" pitchFamily="34" charset="0"/>
              </a:rPr>
              <a:t>Shows whether children have a good understanding of basic concepts in order to move them forward in their learning.</a:t>
            </a:r>
          </a:p>
          <a:p>
            <a:r>
              <a:rPr lang="en-US" altLang="en-US" dirty="0">
                <a:latin typeface="Arial" panose="020B0604020202020204" pitchFamily="34" charset="0"/>
                <a:cs typeface="Arial" panose="020B0604020202020204" pitchFamily="34" charset="0"/>
              </a:rPr>
              <a:t>We do this through partner work and ‘MTYT’  </a:t>
            </a:r>
          </a:p>
          <a:p>
            <a:r>
              <a:rPr lang="en-US" altLang="en-US" dirty="0">
                <a:latin typeface="Arial" panose="020B0604020202020204" pitchFamily="34" charset="0"/>
                <a:cs typeface="Arial" panose="020B0604020202020204" pitchFamily="34" charset="0"/>
              </a:rPr>
              <a:t>Make links explicit! </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2A3A4E4-E1B5-0877-E188-D42A01A39D5D}"/>
              </a:ext>
            </a:extLst>
          </p:cNvPr>
          <p:cNvPicPr>
            <a:picLocks noChangeAspect="1"/>
          </p:cNvPicPr>
          <p:nvPr/>
        </p:nvPicPr>
        <p:blipFill>
          <a:blip r:embed="rId2"/>
          <a:stretch>
            <a:fillRect/>
          </a:stretch>
        </p:blipFill>
        <p:spPr>
          <a:xfrm>
            <a:off x="8688732" y="5901295"/>
            <a:ext cx="3324663" cy="688653"/>
          </a:xfrm>
          <a:prstGeom prst="rect">
            <a:avLst/>
          </a:prstGeom>
        </p:spPr>
      </p:pic>
    </p:spTree>
    <p:extLst>
      <p:ext uri="{BB962C8B-B14F-4D97-AF65-F5344CB8AC3E}">
        <p14:creationId xmlns:p14="http://schemas.microsoft.com/office/powerpoint/2010/main" val="3610850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GB"/>
            </a:p>
          </p:txBody>
        </p:sp>
        <p:sp>
          <p:nvSpPr>
            <p:cNvPr id="11"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GB"/>
            </a:p>
          </p:txBody>
        </p:sp>
        <p:sp>
          <p:nvSpPr>
            <p:cNvPr id="12"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GB"/>
            </a:p>
          </p:txBody>
        </p:sp>
        <p:sp>
          <p:nvSpPr>
            <p:cNvPr id="13"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a:p>
          </p:txBody>
        </p:sp>
        <p:sp>
          <p:nvSpPr>
            <p:cNvPr id="14"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a:p>
          </p:txBody>
        </p:sp>
        <p:sp>
          <p:nvSpPr>
            <p:cNvPr id="15"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GB"/>
            </a:p>
          </p:txBody>
        </p:sp>
      </p:grpSp>
      <p:sp useBgFill="1">
        <p:nvSpPr>
          <p:cNvPr id="17" name="Rectangle 16">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20"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24"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GB"/>
            </a:p>
          </p:txBody>
        </p:sp>
        <p:sp>
          <p:nvSpPr>
            <p:cNvPr id="25"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GB"/>
            </a:p>
          </p:txBody>
        </p:sp>
        <p:sp>
          <p:nvSpPr>
            <p:cNvPr id="26"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GB"/>
            </a:p>
          </p:txBody>
        </p:sp>
        <p:sp>
          <p:nvSpPr>
            <p:cNvPr id="27"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a:p>
          </p:txBody>
        </p:sp>
        <p:sp>
          <p:nvSpPr>
            <p:cNvPr id="28"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a:p>
          </p:txBody>
        </p:sp>
        <p:sp>
          <p:nvSpPr>
            <p:cNvPr id="29"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GB"/>
            </a:p>
          </p:txBody>
        </p:sp>
      </p:grpSp>
      <p:sp>
        <p:nvSpPr>
          <p:cNvPr id="2" name="Title 1"/>
          <p:cNvSpPr>
            <a:spLocks noGrp="1"/>
          </p:cNvSpPr>
          <p:nvPr>
            <p:ph type="title"/>
          </p:nvPr>
        </p:nvSpPr>
        <p:spPr>
          <a:xfrm>
            <a:off x="4000499" y="3103404"/>
            <a:ext cx="7345891" cy="1413933"/>
          </a:xfrm>
        </p:spPr>
        <p:txBody>
          <a:bodyPr vert="horz" lIns="91440" tIns="45720" rIns="91440" bIns="45720" rtlCol="0" anchor="ctr">
            <a:normAutofit fontScale="90000"/>
          </a:bodyPr>
          <a:lstStyle/>
          <a:p>
            <a:r>
              <a:rPr lang="en-US" sz="4400" u="sng" dirty="0">
                <a:latin typeface="Arial" panose="020B0604020202020204" pitchFamily="34" charset="0"/>
                <a:cs typeface="Arial" panose="020B0604020202020204" pitchFamily="34" charset="0"/>
              </a:rPr>
              <a:t>How do we support those that find Maths difficult?</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Lesson Structure – I, We, You</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Targeted Questioning</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Precision Teaching</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Strong Partnerships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Physical Resources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Home Learning</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5" name="Picture 4" descr="Magnifying glass and question mark">
            <a:extLst>
              <a:ext uri="{FF2B5EF4-FFF2-40B4-BE49-F238E27FC236}">
                <a16:creationId xmlns:a16="http://schemas.microsoft.com/office/drawing/2014/main" id="{8AA7499A-095A-7D0E-A6F1-C7BF87CE95DC}"/>
              </a:ext>
            </a:extLst>
          </p:cNvPr>
          <p:cNvPicPr>
            <a:picLocks noChangeAspect="1"/>
          </p:cNvPicPr>
          <p:nvPr/>
        </p:nvPicPr>
        <p:blipFill>
          <a:blip r:embed="rId3"/>
          <a:srcRect l="37638" r="33990"/>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TextBox 2"/>
          <p:cNvSpPr txBox="1"/>
          <p:nvPr/>
        </p:nvSpPr>
        <p:spPr>
          <a:xfrm>
            <a:off x="3843867" y="2048933"/>
            <a:ext cx="7659156" cy="3742267"/>
          </a:xfrm>
          <a:prstGeom prst="rect">
            <a:avLst/>
          </a:prstGeom>
        </p:spPr>
        <p:txBody>
          <a:bodyPr vert="horz" lIns="91440" tIns="45720" rIns="91440" bIns="45720" rtlCol="0" anchor="ctr">
            <a:normAutofit/>
          </a:bodyPr>
          <a:lstStyle/>
          <a:p>
            <a:pPr>
              <a:spcBef>
                <a:spcPct val="20000"/>
              </a:spcBef>
              <a:spcAft>
                <a:spcPts val="600"/>
              </a:spcAft>
              <a:buClr>
                <a:schemeClr val="accent1">
                  <a:lumMod val="75000"/>
                </a:schemeClr>
              </a:buClr>
              <a:buSzPct val="145000"/>
            </a:pPr>
            <a:endParaRPr lang="en-US" dirty="0"/>
          </a:p>
        </p:txBody>
      </p:sp>
    </p:spTree>
    <p:extLst>
      <p:ext uri="{BB962C8B-B14F-4D97-AF65-F5344CB8AC3E}">
        <p14:creationId xmlns:p14="http://schemas.microsoft.com/office/powerpoint/2010/main" val="1612220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407BC4-0FBB-4525-A4CB-9C8E024827E3}"/>
              </a:ext>
            </a:extLst>
          </p:cNvPr>
          <p:cNvSpPr txBox="1"/>
          <p:nvPr/>
        </p:nvSpPr>
        <p:spPr>
          <a:xfrm>
            <a:off x="1770234" y="1060823"/>
            <a:ext cx="10066788" cy="4278094"/>
          </a:xfrm>
          <a:prstGeom prst="rect">
            <a:avLst/>
          </a:prstGeom>
          <a:noFill/>
        </p:spPr>
        <p:txBody>
          <a:bodyPr wrap="square" rtlCol="0">
            <a:spAutoFit/>
          </a:bodyPr>
          <a:lstStyle/>
          <a:p>
            <a:pPr lvl="1">
              <a:lnSpc>
                <a:spcPct val="250000"/>
              </a:lnSpc>
            </a:pPr>
            <a:r>
              <a:rPr lang="en-US" sz="3200" u="sng" dirty="0">
                <a:solidFill>
                  <a:schemeClr val="tx2"/>
                </a:solidFill>
                <a:latin typeface="Arial" panose="020B0604020202020204" pitchFamily="34" charset="0"/>
                <a:cs typeface="Arial" panose="020B0604020202020204" pitchFamily="34" charset="0"/>
              </a:rPr>
              <a:t>Content of Today’s Session</a:t>
            </a:r>
          </a:p>
          <a:p>
            <a:pPr marL="720000" lvl="1" indent="-457200">
              <a:buFont typeface="Arial" panose="020B0604020202020204" pitchFamily="34" charset="0"/>
              <a:buChar char="•"/>
            </a:pPr>
            <a:r>
              <a:rPr lang="en-US" sz="3200" dirty="0">
                <a:solidFill>
                  <a:schemeClr val="tx2"/>
                </a:solidFill>
                <a:latin typeface="Arial" panose="020B0604020202020204" pitchFamily="34" charset="0"/>
                <a:cs typeface="Arial" panose="020B0604020202020204" pitchFamily="34" charset="0"/>
              </a:rPr>
              <a:t>What do we do in school?</a:t>
            </a:r>
          </a:p>
          <a:p>
            <a:pPr marL="720000" lvl="1" indent="-457200">
              <a:buFont typeface="Arial" panose="020B0604020202020204" pitchFamily="34" charset="0"/>
              <a:buChar char="•"/>
            </a:pPr>
            <a:r>
              <a:rPr lang="en-US" sz="3200" dirty="0">
                <a:solidFill>
                  <a:schemeClr val="tx2"/>
                </a:solidFill>
                <a:latin typeface="Arial" panose="020B0604020202020204" pitchFamily="34" charset="0"/>
                <a:cs typeface="Arial" panose="020B0604020202020204" pitchFamily="34" charset="0"/>
              </a:rPr>
              <a:t>What does the curriculum look like?</a:t>
            </a:r>
          </a:p>
          <a:p>
            <a:pPr marL="720000" lvl="1" indent="-457200">
              <a:buFont typeface="Arial" panose="020B0604020202020204" pitchFamily="34" charset="0"/>
              <a:buChar char="•"/>
            </a:pPr>
            <a:r>
              <a:rPr lang="en-US" sz="3200" dirty="0">
                <a:solidFill>
                  <a:schemeClr val="tx2"/>
                </a:solidFill>
                <a:latin typeface="Arial" panose="020B0604020202020204" pitchFamily="34" charset="0"/>
                <a:cs typeface="Arial" panose="020B0604020202020204" pitchFamily="34" charset="0"/>
              </a:rPr>
              <a:t>Useful resources – Physical, books and websites </a:t>
            </a:r>
            <a:endParaRPr lang="en-GB" sz="3200" dirty="0">
              <a:solidFill>
                <a:schemeClr val="tx2"/>
              </a:solidFill>
              <a:latin typeface="Arial" panose="020B0604020202020204" pitchFamily="34" charset="0"/>
              <a:cs typeface="Arial" panose="020B0604020202020204" pitchFamily="34" charset="0"/>
            </a:endParaRPr>
          </a:p>
          <a:p>
            <a:pPr marL="720000" lvl="1" indent="-457200">
              <a:buFont typeface="Arial" panose="020B0604020202020204" pitchFamily="34" charset="0"/>
              <a:buChar char="•"/>
            </a:pPr>
            <a:r>
              <a:rPr lang="en-US" sz="3200" dirty="0">
                <a:solidFill>
                  <a:schemeClr val="tx2"/>
                </a:solidFill>
                <a:latin typeface="Arial" panose="020B0604020202020204" pitchFamily="34" charset="0"/>
                <a:cs typeface="Arial" panose="020B0604020202020204" pitchFamily="34" charset="0"/>
              </a:rPr>
              <a:t>How you can help at home </a:t>
            </a:r>
          </a:p>
          <a:p>
            <a:pPr marL="720000" lvl="1" indent="-457200">
              <a:buFont typeface="Arial" panose="020B0604020202020204" pitchFamily="34" charset="0"/>
              <a:buChar char="•"/>
            </a:pPr>
            <a:r>
              <a:rPr lang="en-US" sz="3200" dirty="0">
                <a:solidFill>
                  <a:schemeClr val="tx2"/>
                </a:solidFill>
                <a:latin typeface="Arial" panose="020B0604020202020204" pitchFamily="34" charset="0"/>
                <a:cs typeface="Arial" panose="020B0604020202020204" pitchFamily="34" charset="0"/>
              </a:rPr>
              <a:t>Questions</a:t>
            </a:r>
          </a:p>
          <a:p>
            <a:pPr marL="720000" lvl="1" indent="-457200">
              <a:buFont typeface="Arial" panose="020B0604020202020204" pitchFamily="34" charset="0"/>
              <a:buChar char="•"/>
            </a:pPr>
            <a:r>
              <a:rPr lang="en-US" sz="3200" dirty="0">
                <a:solidFill>
                  <a:schemeClr val="tx2"/>
                </a:solidFill>
                <a:latin typeface="Arial" panose="020B0604020202020204" pitchFamily="34" charset="0"/>
                <a:cs typeface="Arial" panose="020B0604020202020204" pitchFamily="34" charset="0"/>
              </a:rPr>
              <a:t>Activity Time</a:t>
            </a:r>
          </a:p>
        </p:txBody>
      </p:sp>
      <p:pic>
        <p:nvPicPr>
          <p:cNvPr id="2050" name="Picture 2" descr="EYFS: Making patterns with Numicon shapes - YouTube">
            <a:extLst>
              <a:ext uri="{FF2B5EF4-FFF2-40B4-BE49-F238E27FC236}">
                <a16:creationId xmlns:a16="http://schemas.microsoft.com/office/drawing/2014/main" id="{BB086EA2-9B36-404A-B531-E0CEE68AA7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40761" y="5173722"/>
            <a:ext cx="2596261" cy="14603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08DB6B2-B0A0-88A7-88D2-D3B7F594FFE0}"/>
              </a:ext>
            </a:extLst>
          </p:cNvPr>
          <p:cNvPicPr>
            <a:picLocks noChangeAspect="1"/>
          </p:cNvPicPr>
          <p:nvPr/>
        </p:nvPicPr>
        <p:blipFill>
          <a:blip r:embed="rId3"/>
          <a:stretch>
            <a:fillRect/>
          </a:stretch>
        </p:blipFill>
        <p:spPr>
          <a:xfrm>
            <a:off x="8546492" y="184485"/>
            <a:ext cx="3324663" cy="688653"/>
          </a:xfrm>
          <a:prstGeom prst="rect">
            <a:avLst/>
          </a:prstGeom>
        </p:spPr>
      </p:pic>
    </p:spTree>
    <p:extLst>
      <p:ext uri="{BB962C8B-B14F-4D97-AF65-F5344CB8AC3E}">
        <p14:creationId xmlns:p14="http://schemas.microsoft.com/office/powerpoint/2010/main" val="3023113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FE6B-5ED0-4C2A-8EC3-CF89418199C9}"/>
              </a:ext>
            </a:extLst>
          </p:cNvPr>
          <p:cNvSpPr>
            <a:spLocks noGrp="1"/>
          </p:cNvSpPr>
          <p:nvPr>
            <p:ph type="title"/>
          </p:nvPr>
        </p:nvSpPr>
        <p:spPr>
          <a:xfrm>
            <a:off x="601032" y="365125"/>
            <a:ext cx="10515600" cy="1325563"/>
          </a:xfrm>
        </p:spPr>
        <p:txBody>
          <a:bodyPr/>
          <a:lstStyle/>
          <a:p>
            <a:pPr algn="ctr"/>
            <a:r>
              <a:rPr lang="en-US" u="sng" dirty="0">
                <a:solidFill>
                  <a:schemeClr val="tx2"/>
                </a:solidFill>
                <a:latin typeface="Arial" panose="020B0604020202020204" pitchFamily="34" charset="0"/>
                <a:cs typeface="Arial" panose="020B0604020202020204" pitchFamily="34" charset="0"/>
              </a:rPr>
              <a:t>Physical resources </a:t>
            </a:r>
            <a:endParaRPr lang="en-GB" u="sng" dirty="0">
              <a:solidFill>
                <a:schemeClr val="tx2"/>
              </a:solidFill>
              <a:latin typeface="Arial" panose="020B0604020202020204" pitchFamily="34" charset="0"/>
              <a:cs typeface="Arial" panose="020B0604020202020204" pitchFamily="34" charset="0"/>
            </a:endParaRPr>
          </a:p>
        </p:txBody>
      </p:sp>
      <p:pic>
        <p:nvPicPr>
          <p:cNvPr id="1026" name="Picture 2" descr="Numicon (@Numicon) | Twitter">
            <a:extLst>
              <a:ext uri="{FF2B5EF4-FFF2-40B4-BE49-F238E27FC236}">
                <a16:creationId xmlns:a16="http://schemas.microsoft.com/office/drawing/2014/main" id="{75F155F5-20E4-43DC-A598-C6BB545890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991" y="233264"/>
            <a:ext cx="2109631" cy="21096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PAG 78 English Grammar Dice Games | Teaching Resources">
            <a:extLst>
              <a:ext uri="{FF2B5EF4-FFF2-40B4-BE49-F238E27FC236}">
                <a16:creationId xmlns:a16="http://schemas.microsoft.com/office/drawing/2014/main" id="{E9A72013-D13D-4758-BC8C-AC425EBDD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5826" y="1036671"/>
            <a:ext cx="2214421" cy="16608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AD8A0FD-9178-4A14-B583-F372D227190F}"/>
              </a:ext>
            </a:extLst>
          </p:cNvPr>
          <p:cNvPicPr>
            <a:picLocks noChangeAspect="1"/>
          </p:cNvPicPr>
          <p:nvPr/>
        </p:nvPicPr>
        <p:blipFill>
          <a:blip r:embed="rId4"/>
          <a:stretch>
            <a:fillRect/>
          </a:stretch>
        </p:blipFill>
        <p:spPr>
          <a:xfrm>
            <a:off x="651199" y="5365103"/>
            <a:ext cx="5280808" cy="884172"/>
          </a:xfrm>
          <a:prstGeom prst="rect">
            <a:avLst/>
          </a:prstGeom>
        </p:spPr>
      </p:pic>
      <p:pic>
        <p:nvPicPr>
          <p:cNvPr id="1036" name="Picture 12" descr="number fan | Kindergarten math numbers, Math numbers, Math">
            <a:extLst>
              <a:ext uri="{FF2B5EF4-FFF2-40B4-BE49-F238E27FC236}">
                <a16:creationId xmlns:a16="http://schemas.microsoft.com/office/drawing/2014/main" id="{5649B423-C4E3-4C94-8167-4C0710F9A8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3202" y="4525347"/>
            <a:ext cx="2763664" cy="205491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lain Whiteboards - Bulk Buy Set 100 - Paper Plus">
            <a:extLst>
              <a:ext uri="{FF2B5EF4-FFF2-40B4-BE49-F238E27FC236}">
                <a16:creationId xmlns:a16="http://schemas.microsoft.com/office/drawing/2014/main" id="{21950D9C-A246-43FD-902B-F109A24F758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91" y="3461286"/>
            <a:ext cx="2325061" cy="174379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0-20 Summer Counting - 19 Printable Flashcard Numbers 1 20, HD Png Download  - kindpng">
            <a:extLst>
              <a:ext uri="{FF2B5EF4-FFF2-40B4-BE49-F238E27FC236}">
                <a16:creationId xmlns:a16="http://schemas.microsoft.com/office/drawing/2014/main" id="{A0E55A46-1FBF-4146-8A23-47A5FD3B33A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43088" y="1562471"/>
            <a:ext cx="2599742" cy="18530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p:nvPr/>
        </p:nvPicPr>
        <p:blipFill rotWithShape="1">
          <a:blip r:embed="rId8"/>
          <a:srcRect l="29748" t="23054" r="52138" b="52414"/>
          <a:stretch/>
        </p:blipFill>
        <p:spPr bwMode="auto">
          <a:xfrm>
            <a:off x="6266014" y="1690688"/>
            <a:ext cx="2002775" cy="1575026"/>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9"/>
          <a:srcRect l="40217" t="35763" r="42500" b="39114"/>
          <a:stretch/>
        </p:blipFill>
        <p:spPr bwMode="auto">
          <a:xfrm>
            <a:off x="3252359" y="3523558"/>
            <a:ext cx="1981200" cy="1619250"/>
          </a:xfrm>
          <a:prstGeom prst="rect">
            <a:avLst/>
          </a:prstGeom>
          <a:ln>
            <a:noFill/>
          </a:ln>
          <a:extLst>
            <a:ext uri="{53640926-AAD7-44D8-BBD7-CCE9431645EC}">
              <a14:shadowObscured xmlns:a14="http://schemas.microsoft.com/office/drawing/2010/main"/>
            </a:ext>
          </a:extLst>
        </p:spPr>
      </p:pic>
      <p:pic>
        <p:nvPicPr>
          <p:cNvPr id="16" name="Picture 15" descr="Place Value Using Straws - YouTube"/>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85826" y="5205081"/>
            <a:ext cx="2540000" cy="1428750"/>
          </a:xfrm>
          <a:prstGeom prst="rect">
            <a:avLst/>
          </a:prstGeom>
          <a:noFill/>
          <a:ln>
            <a:noFill/>
          </a:ln>
        </p:spPr>
      </p:pic>
      <p:pic>
        <p:nvPicPr>
          <p:cNvPr id="17" name="Picture 16"/>
          <p:cNvPicPr/>
          <p:nvPr/>
        </p:nvPicPr>
        <p:blipFill rotWithShape="1">
          <a:blip r:embed="rId11"/>
          <a:srcRect l="1163" t="40197" r="84379" b="35566"/>
          <a:stretch/>
        </p:blipFill>
        <p:spPr bwMode="auto">
          <a:xfrm>
            <a:off x="9299821" y="2975348"/>
            <a:ext cx="2112010" cy="19907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6598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33C62-F1BC-4676-BB9E-9137339F47E1}"/>
              </a:ext>
            </a:extLst>
          </p:cNvPr>
          <p:cNvSpPr>
            <a:spLocks noGrp="1"/>
          </p:cNvSpPr>
          <p:nvPr>
            <p:ph type="title"/>
          </p:nvPr>
        </p:nvSpPr>
        <p:spPr>
          <a:xfrm>
            <a:off x="464889" y="518633"/>
            <a:ext cx="10515600" cy="1325563"/>
          </a:xfrm>
        </p:spPr>
        <p:txBody>
          <a:bodyPr/>
          <a:lstStyle/>
          <a:p>
            <a:pPr algn="ctr"/>
            <a:r>
              <a:rPr lang="en-US" u="sng" dirty="0">
                <a:solidFill>
                  <a:schemeClr val="tx2"/>
                </a:solidFill>
                <a:latin typeface="Arial" panose="020B0604020202020204" pitchFamily="34" charset="0"/>
                <a:cs typeface="Arial" panose="020B0604020202020204" pitchFamily="34" charset="0"/>
              </a:rPr>
              <a:t>Your help at home </a:t>
            </a:r>
            <a:endParaRPr lang="en-GB" u="sng" dirty="0">
              <a:solidFill>
                <a:schemeClr val="tx2"/>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E333532-E881-4479-BB03-3DBB1D7BA410}"/>
              </a:ext>
            </a:extLst>
          </p:cNvPr>
          <p:cNvSpPr txBox="1"/>
          <p:nvPr/>
        </p:nvSpPr>
        <p:spPr>
          <a:xfrm>
            <a:off x="1731324" y="1586657"/>
            <a:ext cx="9249165" cy="5693866"/>
          </a:xfrm>
          <a:prstGeom prst="rect">
            <a:avLst/>
          </a:prstGeom>
          <a:noFill/>
        </p:spPr>
        <p:txBody>
          <a:bodyPr wrap="square" lIns="91440" tIns="45720" rIns="91440" bIns="45720" rtlCol="0" anchor="t">
            <a:spAutoFit/>
          </a:bodyPr>
          <a:lstStyle/>
          <a:p>
            <a:r>
              <a:rPr lang="en-US" sz="2800" b="1" dirty="0">
                <a:solidFill>
                  <a:schemeClr val="accent4"/>
                </a:solidFill>
                <a:latin typeface="Arial"/>
                <a:cs typeface="Arial"/>
              </a:rPr>
              <a:t>   </a:t>
            </a:r>
            <a:endParaRPr lang="en-US" sz="2800" b="1" u="sng" dirty="0">
              <a:solidFill>
                <a:schemeClr val="accent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chemeClr val="accent4"/>
                </a:solidFill>
                <a:latin typeface="Arial" panose="020B0604020202020204" pitchFamily="34" charset="0"/>
                <a:cs typeface="Arial" panose="020B0604020202020204" pitchFamily="34" charset="0"/>
              </a:rPr>
              <a:t>Model number writing and reading in different ways: Lists, tracing, birthday cards, buses, front doors, recipes, in books, phones </a:t>
            </a:r>
          </a:p>
          <a:p>
            <a:pPr marL="457200" indent="-457200">
              <a:buFont typeface="Arial" panose="020B0604020202020204" pitchFamily="34" charset="0"/>
              <a:buChar char="•"/>
            </a:pPr>
            <a:endParaRPr lang="en-US" sz="2800" dirty="0">
              <a:solidFill>
                <a:schemeClr val="accent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chemeClr val="accent4"/>
                </a:solidFill>
                <a:latin typeface="Arial"/>
                <a:cs typeface="Arial"/>
              </a:rPr>
              <a:t>TTRS – Times Tables!</a:t>
            </a:r>
          </a:p>
          <a:p>
            <a:pPr marL="457200" indent="-457200">
              <a:buFont typeface="Arial" panose="020B0604020202020204" pitchFamily="34" charset="0"/>
              <a:buChar char="•"/>
            </a:pPr>
            <a:endParaRPr lang="en-US" sz="2800" dirty="0">
              <a:solidFill>
                <a:schemeClr val="accent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chemeClr val="accent4"/>
                </a:solidFill>
                <a:latin typeface="Arial" panose="020B0604020202020204" pitchFamily="34" charset="0"/>
                <a:cs typeface="Arial" panose="020B0604020202020204" pitchFamily="34" charset="0"/>
              </a:rPr>
              <a:t>Mathletics - White Rose Linked</a:t>
            </a:r>
          </a:p>
          <a:p>
            <a:pPr marL="457200" indent="-457200">
              <a:buFont typeface="Arial" panose="020B0604020202020204" pitchFamily="34" charset="0"/>
              <a:buChar char="•"/>
            </a:pPr>
            <a:endParaRPr lang="en-US" sz="2800" dirty="0">
              <a:solidFill>
                <a:schemeClr val="accent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chemeClr val="accent4"/>
                </a:solidFill>
                <a:latin typeface="Arial" panose="020B0604020202020204" pitchFamily="34" charset="0"/>
                <a:cs typeface="Arial" panose="020B0604020202020204" pitchFamily="34" charset="0"/>
              </a:rPr>
              <a:t>Read the newsletters to see what we have been focusing on at school</a:t>
            </a:r>
          </a:p>
          <a:p>
            <a:pPr marL="457200" indent="-457200">
              <a:buFont typeface="Arial" panose="020B0604020202020204" pitchFamily="34" charset="0"/>
              <a:buChar char="•"/>
            </a:pPr>
            <a:endParaRPr lang="en-US" sz="2800" dirty="0">
              <a:solidFill>
                <a:srgbClr val="0070C0"/>
              </a:solidFill>
              <a:latin typeface="Arial" panose="020B0604020202020204" pitchFamily="34" charset="0"/>
              <a:cs typeface="Arial" panose="020B0604020202020204" pitchFamily="34" charset="0"/>
            </a:endParaRPr>
          </a:p>
          <a:p>
            <a:endParaRPr lang="en-US" sz="2800" dirty="0">
              <a:latin typeface="Sassoon Infant Std" panose="020B0503020103030203" pitchFamily="34" charset="0"/>
            </a:endParaRPr>
          </a:p>
        </p:txBody>
      </p:sp>
      <p:pic>
        <p:nvPicPr>
          <p:cNvPr id="6" name="Picture 5">
            <a:extLst>
              <a:ext uri="{FF2B5EF4-FFF2-40B4-BE49-F238E27FC236}">
                <a16:creationId xmlns:a16="http://schemas.microsoft.com/office/drawing/2014/main" id="{8F4B2073-4886-FD56-D7F0-8881456C84CA}"/>
              </a:ext>
            </a:extLst>
          </p:cNvPr>
          <p:cNvPicPr>
            <a:picLocks noChangeAspect="1"/>
          </p:cNvPicPr>
          <p:nvPr/>
        </p:nvPicPr>
        <p:blipFill>
          <a:blip r:embed="rId2"/>
          <a:stretch>
            <a:fillRect/>
          </a:stretch>
        </p:blipFill>
        <p:spPr>
          <a:xfrm>
            <a:off x="8546492" y="184485"/>
            <a:ext cx="3324663" cy="688653"/>
          </a:xfrm>
          <a:prstGeom prst="rect">
            <a:avLst/>
          </a:prstGeom>
        </p:spPr>
      </p:pic>
      <p:pic>
        <p:nvPicPr>
          <p:cNvPr id="4" name="Picture 3" descr="A colorful rectangular chart with numbers&#10;&#10;Description automatically generated">
            <a:extLst>
              <a:ext uri="{FF2B5EF4-FFF2-40B4-BE49-F238E27FC236}">
                <a16:creationId xmlns:a16="http://schemas.microsoft.com/office/drawing/2014/main" id="{59A79DE5-9A08-D7BD-A226-8E6EE794C101}"/>
              </a:ext>
            </a:extLst>
          </p:cNvPr>
          <p:cNvPicPr>
            <a:picLocks noChangeAspect="1"/>
          </p:cNvPicPr>
          <p:nvPr/>
        </p:nvPicPr>
        <p:blipFill>
          <a:blip r:embed="rId3"/>
          <a:stretch>
            <a:fillRect/>
          </a:stretch>
        </p:blipFill>
        <p:spPr>
          <a:xfrm>
            <a:off x="8994029" y="3018011"/>
            <a:ext cx="2643789" cy="2267473"/>
          </a:xfrm>
          <a:prstGeom prst="rect">
            <a:avLst/>
          </a:prstGeom>
        </p:spPr>
      </p:pic>
    </p:spTree>
    <p:extLst>
      <p:ext uri="{BB962C8B-B14F-4D97-AF65-F5344CB8AC3E}">
        <p14:creationId xmlns:p14="http://schemas.microsoft.com/office/powerpoint/2010/main" val="1603218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DF19E-1C3F-4F51-8080-BE2EE64EB5ED}"/>
              </a:ext>
            </a:extLst>
          </p:cNvPr>
          <p:cNvSpPr>
            <a:spLocks noGrp="1"/>
          </p:cNvSpPr>
          <p:nvPr>
            <p:ph type="title"/>
          </p:nvPr>
        </p:nvSpPr>
        <p:spPr>
          <a:xfrm>
            <a:off x="-1526177" y="101773"/>
            <a:ext cx="10515600" cy="1325563"/>
          </a:xfrm>
        </p:spPr>
        <p:txBody>
          <a:bodyPr/>
          <a:lstStyle/>
          <a:p>
            <a:pPr algn="ctr"/>
            <a:r>
              <a:rPr lang="en-US" u="sng" dirty="0">
                <a:solidFill>
                  <a:schemeClr val="tx2"/>
                </a:solidFill>
                <a:latin typeface="Arial" panose="020B0604020202020204" pitchFamily="34" charset="0"/>
                <a:cs typeface="Arial" panose="020B0604020202020204" pitchFamily="34" charset="0"/>
              </a:rPr>
              <a:t>Useful websites</a:t>
            </a:r>
            <a:endParaRPr lang="en-GB" u="sng" dirty="0">
              <a:solidFill>
                <a:schemeClr val="tx2"/>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D65F3C0-E7D3-45AA-8A26-1D02B7692024}"/>
              </a:ext>
            </a:extLst>
          </p:cNvPr>
          <p:cNvSpPr txBox="1"/>
          <p:nvPr/>
        </p:nvSpPr>
        <p:spPr>
          <a:xfrm>
            <a:off x="1787237" y="1226127"/>
            <a:ext cx="9746672" cy="5279459"/>
          </a:xfrm>
          <a:prstGeom prst="rect">
            <a:avLst/>
          </a:prstGeom>
          <a:noFill/>
        </p:spPr>
        <p:txBody>
          <a:bodyPr wrap="square" rtlCol="0">
            <a:spAutoFit/>
          </a:bodyPr>
          <a:lstStyle/>
          <a:p>
            <a:pPr>
              <a:lnSpc>
                <a:spcPct val="150000"/>
              </a:lnSpc>
              <a:spcAft>
                <a:spcPts val="800"/>
              </a:spcAft>
            </a:pPr>
            <a:r>
              <a:rPr lang="en-GB" sz="1400" dirty="0">
                <a:latin typeface="Arial" panose="020B0604020202020204" pitchFamily="34" charset="0"/>
                <a:ea typeface="Calibri" panose="020F0502020204030204" pitchFamily="34" charset="0"/>
                <a:cs typeface="Arial" panose="020B0604020202020204" pitchFamily="34" charset="0"/>
                <a:hlinkClick r:id="rId2"/>
              </a:rPr>
              <a:t>https://login.mathletics.com/ </a:t>
            </a:r>
            <a:r>
              <a:rPr lang="en-GB" sz="1400" dirty="0" err="1">
                <a:latin typeface="Arial" panose="020B0604020202020204" pitchFamily="34" charset="0"/>
                <a:cs typeface="Arial" panose="020B0604020202020204" pitchFamily="34" charset="0"/>
              </a:rPr>
              <a:t>Mathletics</a:t>
            </a:r>
            <a:endParaRPr lang="en-GB" sz="2000" dirty="0">
              <a:latin typeface="Arial" panose="020B0604020202020204" pitchFamily="34" charset="0"/>
              <a:cs typeface="Arial" panose="020B0604020202020204" pitchFamily="34" charset="0"/>
            </a:endParaRPr>
          </a:p>
          <a:p>
            <a:pPr>
              <a:lnSpc>
                <a:spcPct val="150000"/>
              </a:lnSpc>
              <a:spcAft>
                <a:spcPts val="800"/>
              </a:spcAft>
            </a:pPr>
            <a:r>
              <a:rPr lang="en-GB" sz="1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https://www.topmarks.co.uk/maths-games/hit-the-button</a:t>
            </a:r>
            <a:r>
              <a:rPr lang="en-GB" sz="1400" dirty="0">
                <a:effectLst/>
                <a:latin typeface="Arial" panose="020B0604020202020204" pitchFamily="34" charset="0"/>
                <a:ea typeface="Calibri" panose="020F0502020204030204" pitchFamily="34" charset="0"/>
                <a:cs typeface="Arial" panose="020B0604020202020204" pitchFamily="34" charset="0"/>
              </a:rPr>
              <a:t> - Quick fire maths </a:t>
            </a:r>
          </a:p>
          <a:p>
            <a:pPr>
              <a:lnSpc>
                <a:spcPct val="150000"/>
              </a:lnSpc>
              <a:spcAft>
                <a:spcPts val="800"/>
              </a:spcAft>
            </a:pPr>
            <a:r>
              <a:rPr lang="en-GB" sz="1400" dirty="0">
                <a:latin typeface="Arial" panose="020B0604020202020204" pitchFamily="34" charset="0"/>
                <a:ea typeface="Calibri" panose="020F0502020204030204" pitchFamily="34" charset="0"/>
                <a:cs typeface="Arial" panose="020B0604020202020204" pitchFamily="34" charset="0"/>
                <a:hlinkClick r:id="rId3"/>
              </a:rPr>
              <a:t>https://www.topmarks.co.uk/learning-to-count/paint-the-squares</a:t>
            </a:r>
            <a:endParaRPr lang="en-GB" sz="14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A great interactive tool to support counting in 1’s, 2’s, 5’s and 10’s</a:t>
            </a:r>
          </a:p>
          <a:p>
            <a:pPr>
              <a:lnSpc>
                <a:spcPct val="150000"/>
              </a:lnSpc>
              <a:spcAft>
                <a:spcPts val="800"/>
              </a:spcAft>
            </a:pPr>
            <a:r>
              <a:rPr lang="en-GB" sz="1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http://www.mathsphere.co.uk/resources/MathSphereSampleWorksheets.htm</a:t>
            </a:r>
            <a:r>
              <a:rPr lang="en-GB" sz="1400" dirty="0">
                <a:effectLst/>
                <a:latin typeface="Arial" panose="020B0604020202020204" pitchFamily="34" charset="0"/>
                <a:ea typeface="Calibri" panose="020F0502020204030204" pitchFamily="34" charset="0"/>
                <a:cs typeface="Arial" panose="020B0604020202020204" pitchFamily="34" charset="0"/>
              </a:rPr>
              <a:t> - Printable maths worksheets, free resources, fun and games. </a:t>
            </a:r>
          </a:p>
          <a:p>
            <a:pPr>
              <a:lnSpc>
                <a:spcPct val="150000"/>
              </a:lnSpc>
              <a:spcAft>
                <a:spcPts val="800"/>
              </a:spcAft>
            </a:pPr>
            <a:r>
              <a:rPr lang="en-GB" sz="14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5"/>
              </a:rPr>
              <a:t>http://www.crickweb.co.uk/</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Activities focusing on Maths and Literacy. Free to use</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6"/>
              </a:rPr>
              <a:t>https://www.youtubekids.com/</a:t>
            </a:r>
            <a:r>
              <a:rPr lang="en-GB"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nSpc>
                <a:spcPct val="150000"/>
              </a:lnSpc>
              <a:spcAft>
                <a:spcPts val="800"/>
              </a:spcAf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You can search for a wide range of videos on number bonds, shapes, counting, phonics, </a:t>
            </a:r>
            <a:r>
              <a:rPr lang="en-GB" sz="1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n-GB" sz="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lphablocks</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Number </a:t>
            </a:r>
            <a:r>
              <a:rPr lang="en-GB"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J</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acks </a:t>
            </a:r>
            <a:r>
              <a:rPr lang="en-GB" sz="1400" dirty="0">
                <a:latin typeface="Arial" panose="020B0604020202020204" pitchFamily="34" charset="0"/>
                <a:ea typeface="Calibri" panose="020F0502020204030204" pitchFamily="34" charset="0"/>
                <a:cs typeface="Arial" panose="020B0604020202020204" pitchFamily="34" charset="0"/>
                <a:hlinkClick r:id="rId7"/>
              </a:rPr>
              <a:t>https://whiterosemaths.com/homelearning?year=year-1</a:t>
            </a:r>
            <a:endParaRPr lang="en-GB" sz="14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White Rose home learning</a:t>
            </a:r>
          </a:p>
          <a:p>
            <a:pPr>
              <a:lnSpc>
                <a:spcPct val="150000"/>
              </a:lnSpc>
              <a:spcAft>
                <a:spcPts val="800"/>
              </a:spcAft>
            </a:pPr>
            <a:r>
              <a:rPr lang="en-GB" sz="1400" dirty="0">
                <a:latin typeface="Arial" panose="020B0604020202020204" pitchFamily="34" charset="0"/>
                <a:ea typeface="Calibri" panose="020F0502020204030204" pitchFamily="34" charset="0"/>
                <a:cs typeface="Arial" panose="020B0604020202020204" pitchFamily="34" charset="0"/>
                <a:hlinkClick r:id="rId8"/>
              </a:rPr>
              <a:t>https://www.bbc.co.uk/iplayer/episode/m000t16h/numberblocks-series-5-your-turn</a:t>
            </a:r>
            <a:endParaRPr lang="en-GB" sz="14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GB" sz="1400" dirty="0" err="1">
                <a:latin typeface="Arial" panose="020B0604020202020204" pitchFamily="34" charset="0"/>
                <a:ea typeface="Calibri" panose="020F0502020204030204" pitchFamily="34" charset="0"/>
                <a:cs typeface="Arial" panose="020B0604020202020204" pitchFamily="34" charset="0"/>
              </a:rPr>
              <a:t>Numberblocks</a:t>
            </a:r>
            <a:r>
              <a:rPr lang="en-GB" sz="1400" dirty="0">
                <a:latin typeface="Arial" panose="020B0604020202020204" pitchFamily="34" charset="0"/>
                <a:ea typeface="Calibri" panose="020F050202020403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F63357D2-6F76-7A9C-61BE-BA49852F375F}"/>
              </a:ext>
            </a:extLst>
          </p:cNvPr>
          <p:cNvPicPr>
            <a:picLocks noChangeAspect="1"/>
          </p:cNvPicPr>
          <p:nvPr/>
        </p:nvPicPr>
        <p:blipFill>
          <a:blip r:embed="rId9"/>
          <a:stretch>
            <a:fillRect/>
          </a:stretch>
        </p:blipFill>
        <p:spPr>
          <a:xfrm>
            <a:off x="8546492" y="184485"/>
            <a:ext cx="3324663" cy="688653"/>
          </a:xfrm>
          <a:prstGeom prst="rect">
            <a:avLst/>
          </a:prstGeom>
        </p:spPr>
      </p:pic>
    </p:spTree>
    <p:extLst>
      <p:ext uri="{BB962C8B-B14F-4D97-AF65-F5344CB8AC3E}">
        <p14:creationId xmlns:p14="http://schemas.microsoft.com/office/powerpoint/2010/main" val="2507378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29804"/>
          </a:xfrm>
        </p:spPr>
        <p:txBody>
          <a:bodyPr>
            <a:normAutofit/>
          </a:bodyPr>
          <a:lstStyle/>
          <a:p>
            <a:br>
              <a:rPr lang="en-GB" sz="4800" dirty="0">
                <a:solidFill>
                  <a:srgbClr val="0070C0"/>
                </a:solidFill>
                <a:latin typeface="Arial"/>
                <a:cs typeface="Arial"/>
              </a:rPr>
            </a:br>
            <a:r>
              <a:rPr lang="en-GB" sz="4800" dirty="0">
                <a:solidFill>
                  <a:schemeClr val="tx2"/>
                </a:solidFill>
                <a:latin typeface="Arial"/>
                <a:cs typeface="Arial"/>
              </a:rPr>
              <a:t>Any questions?</a:t>
            </a:r>
            <a:br>
              <a:rPr lang="en-GB" sz="4800" dirty="0">
                <a:latin typeface="Arial" panose="020B0604020202020204" pitchFamily="34" charset="0"/>
                <a:cs typeface="Arial" panose="020B0604020202020204" pitchFamily="34" charset="0"/>
              </a:rPr>
            </a:br>
            <a:br>
              <a:rPr lang="en-GB" sz="4800" dirty="0">
                <a:latin typeface="Arial" panose="020B0604020202020204" pitchFamily="34" charset="0"/>
                <a:cs typeface="Arial" panose="020B0604020202020204" pitchFamily="34" charset="0"/>
              </a:rPr>
            </a:br>
            <a:r>
              <a:rPr lang="en-GB" sz="4800" dirty="0">
                <a:solidFill>
                  <a:srgbClr val="0070C0"/>
                </a:solidFill>
                <a:latin typeface="Arial"/>
                <a:cs typeface="Arial"/>
              </a:rPr>
              <a:t> </a:t>
            </a:r>
          </a:p>
        </p:txBody>
      </p:sp>
      <p:pic>
        <p:nvPicPr>
          <p:cNvPr id="3" name="Picture 2">
            <a:extLst>
              <a:ext uri="{FF2B5EF4-FFF2-40B4-BE49-F238E27FC236}">
                <a16:creationId xmlns:a16="http://schemas.microsoft.com/office/drawing/2014/main" id="{6253BE53-344F-DF69-2259-37F634F715B3}"/>
              </a:ext>
            </a:extLst>
          </p:cNvPr>
          <p:cNvPicPr>
            <a:picLocks noChangeAspect="1"/>
          </p:cNvPicPr>
          <p:nvPr/>
        </p:nvPicPr>
        <p:blipFill>
          <a:blip r:embed="rId2"/>
          <a:stretch>
            <a:fillRect/>
          </a:stretch>
        </p:blipFill>
        <p:spPr>
          <a:xfrm>
            <a:off x="8546492" y="184485"/>
            <a:ext cx="3324663" cy="688653"/>
          </a:xfrm>
          <a:prstGeom prst="rect">
            <a:avLst/>
          </a:prstGeom>
        </p:spPr>
      </p:pic>
    </p:spTree>
    <p:extLst>
      <p:ext uri="{BB962C8B-B14F-4D97-AF65-F5344CB8AC3E}">
        <p14:creationId xmlns:p14="http://schemas.microsoft.com/office/powerpoint/2010/main" val="3689964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3760" y="1054114"/>
            <a:ext cx="9928240" cy="4749771"/>
          </a:xfrm>
        </p:spPr>
        <p:txBody>
          <a:bodyPr>
            <a:normAutofit fontScale="90000"/>
          </a:bodyPr>
          <a:lstStyle/>
          <a:p>
            <a:pPr algn="l"/>
            <a:r>
              <a:rPr lang="en-GB" sz="5300" u="sng" dirty="0">
                <a:solidFill>
                  <a:schemeClr val="tx2"/>
                </a:solidFill>
                <a:latin typeface="Arial"/>
                <a:cs typeface="Arial"/>
              </a:rPr>
              <a:t>Activity Time</a:t>
            </a:r>
            <a:br>
              <a:rPr lang="en-GB" sz="5300" dirty="0">
                <a:solidFill>
                  <a:schemeClr val="tx2"/>
                </a:solidFill>
                <a:latin typeface="Arial" panose="020B0604020202020204" pitchFamily="34" charset="0"/>
                <a:cs typeface="Arial" panose="020B0604020202020204" pitchFamily="34" charset="0"/>
              </a:rPr>
            </a:br>
            <a:r>
              <a:rPr lang="en-GB" dirty="0">
                <a:solidFill>
                  <a:schemeClr val="tx2"/>
                </a:solidFill>
                <a:latin typeface="Arial"/>
                <a:cs typeface="Arial"/>
                <a:sym typeface="Wingdings" panose="05000000000000000000" pitchFamily="2" charset="2"/>
              </a:rPr>
              <a:t>1. Add two 4-digit numbers with exchanges</a:t>
            </a:r>
            <a:br>
              <a:rPr lang="en-GB" dirty="0">
                <a:solidFill>
                  <a:schemeClr val="tx2"/>
                </a:solidFill>
                <a:latin typeface="Arial"/>
                <a:cs typeface="Arial"/>
                <a:sym typeface="Wingdings" panose="05000000000000000000" pitchFamily="2" charset="2"/>
              </a:rPr>
            </a:br>
            <a:r>
              <a:rPr lang="en-GB" dirty="0">
                <a:solidFill>
                  <a:schemeClr val="tx2"/>
                </a:solidFill>
                <a:latin typeface="Arial"/>
                <a:cs typeface="Arial"/>
                <a:sym typeface="Wingdings" panose="05000000000000000000" pitchFamily="2" charset="2"/>
              </a:rPr>
              <a:t>2. Subtract two 4-digit numbers with exchanges</a:t>
            </a:r>
            <a:br>
              <a:rPr lang="en-GB" dirty="0">
                <a:solidFill>
                  <a:schemeClr val="tx2"/>
                </a:solidFill>
                <a:latin typeface="Arial"/>
                <a:cs typeface="Arial"/>
                <a:sym typeface="Wingdings" panose="05000000000000000000" pitchFamily="2" charset="2"/>
              </a:rPr>
            </a:br>
            <a:r>
              <a:rPr lang="en-GB" dirty="0">
                <a:solidFill>
                  <a:schemeClr val="tx2"/>
                </a:solidFill>
                <a:latin typeface="Arial"/>
                <a:cs typeface="Arial"/>
                <a:sym typeface="Wingdings" panose="05000000000000000000" pitchFamily="2" charset="2"/>
              </a:rPr>
              <a:t>3. 3, 6 and 9 Times Tables</a:t>
            </a:r>
            <a:br>
              <a:rPr lang="en-GB" dirty="0">
                <a:solidFill>
                  <a:schemeClr val="tx2"/>
                </a:solidFill>
                <a:latin typeface="Arial"/>
                <a:cs typeface="Arial"/>
                <a:sym typeface="Wingdings" panose="05000000000000000000" pitchFamily="2" charset="2"/>
              </a:rPr>
            </a:br>
            <a:r>
              <a:rPr lang="en-GB" dirty="0">
                <a:solidFill>
                  <a:schemeClr val="tx2"/>
                </a:solidFill>
                <a:latin typeface="Arial"/>
                <a:cs typeface="Arial"/>
                <a:sym typeface="Wingdings" panose="05000000000000000000" pitchFamily="2" charset="2"/>
              </a:rPr>
              <a:t>4. Creating Decimals using Place Value </a:t>
            </a:r>
            <a:br>
              <a:rPr lang="en-GB" dirty="0">
                <a:solidFill>
                  <a:schemeClr val="tx2"/>
                </a:solidFill>
                <a:latin typeface="Arial"/>
                <a:cs typeface="Arial"/>
                <a:sym typeface="Wingdings" panose="05000000000000000000" pitchFamily="2" charset="2"/>
              </a:rPr>
            </a:br>
            <a:r>
              <a:rPr lang="en-GB" dirty="0">
                <a:solidFill>
                  <a:schemeClr val="tx2"/>
                </a:solidFill>
                <a:latin typeface="Arial"/>
                <a:cs typeface="Arial"/>
                <a:sym typeface="Wingdings" panose="05000000000000000000" pitchFamily="2" charset="2"/>
              </a:rPr>
              <a:t>5. Equivalent Fractions on a Number Line</a:t>
            </a:r>
            <a:br>
              <a:rPr lang="en-GB" dirty="0">
                <a:solidFill>
                  <a:schemeClr val="tx2"/>
                </a:solidFill>
                <a:latin typeface="Arial"/>
                <a:cs typeface="Arial"/>
                <a:sym typeface="Wingdings" panose="05000000000000000000" pitchFamily="2" charset="2"/>
              </a:rPr>
            </a:br>
            <a:r>
              <a:rPr lang="en-GB" dirty="0">
                <a:solidFill>
                  <a:schemeClr val="tx2"/>
                </a:solidFill>
                <a:latin typeface="Arial"/>
                <a:cs typeface="Arial"/>
                <a:sym typeface="Wingdings" panose="05000000000000000000" pitchFamily="2" charset="2"/>
              </a:rPr>
              <a:t>6. Interpreting Charts </a:t>
            </a:r>
            <a:br>
              <a:rPr lang="en-GB" dirty="0">
                <a:solidFill>
                  <a:schemeClr val="tx2"/>
                </a:solidFill>
                <a:latin typeface="Arial"/>
                <a:cs typeface="Arial"/>
                <a:sym typeface="Wingdings" panose="05000000000000000000" pitchFamily="2" charset="2"/>
              </a:rPr>
            </a:br>
            <a:r>
              <a:rPr lang="en-GB" dirty="0">
                <a:solidFill>
                  <a:schemeClr val="tx2"/>
                </a:solidFill>
                <a:latin typeface="Arial"/>
                <a:cs typeface="Arial"/>
                <a:sym typeface="Wingdings" panose="05000000000000000000" pitchFamily="2" charset="2"/>
              </a:rPr>
              <a:t>7. Making Shapes using Area</a:t>
            </a:r>
            <a:br>
              <a:rPr lang="en-GB" dirty="0">
                <a:solidFill>
                  <a:schemeClr val="tx2"/>
                </a:solidFill>
                <a:latin typeface="Arial"/>
                <a:cs typeface="Arial"/>
                <a:sym typeface="Wingdings" panose="05000000000000000000" pitchFamily="2" charset="2"/>
              </a:rPr>
            </a:br>
            <a:r>
              <a:rPr lang="en-GB" dirty="0">
                <a:solidFill>
                  <a:schemeClr val="tx2"/>
                </a:solidFill>
                <a:latin typeface="Arial"/>
                <a:cs typeface="Arial"/>
                <a:sym typeface="Wingdings" panose="05000000000000000000" pitchFamily="2" charset="2"/>
              </a:rPr>
              <a:t>8. Perimeter of Polygons</a:t>
            </a:r>
            <a:br>
              <a:rPr lang="en-GB" dirty="0">
                <a:solidFill>
                  <a:schemeClr val="tx2"/>
                </a:solidFill>
                <a:latin typeface="Arial"/>
                <a:cs typeface="Arial"/>
                <a:sym typeface="Wingdings" panose="05000000000000000000" pitchFamily="2" charset="2"/>
              </a:rPr>
            </a:br>
            <a:r>
              <a:rPr lang="en-GB" dirty="0">
                <a:solidFill>
                  <a:schemeClr val="tx2"/>
                </a:solidFill>
                <a:latin typeface="Arial"/>
                <a:cs typeface="Arial"/>
                <a:sym typeface="Wingdings" panose="05000000000000000000" pitchFamily="2" charset="2"/>
              </a:rPr>
              <a:t>9. Represent Numbers to 10,000</a:t>
            </a:r>
            <a:br>
              <a:rPr lang="en-GB" dirty="0">
                <a:solidFill>
                  <a:schemeClr val="tx2"/>
                </a:solidFill>
                <a:latin typeface="Arial"/>
                <a:cs typeface="Arial"/>
                <a:sym typeface="Wingdings" panose="05000000000000000000" pitchFamily="2" charset="2"/>
              </a:rPr>
            </a:br>
            <a:r>
              <a:rPr lang="en-GB" dirty="0">
                <a:solidFill>
                  <a:schemeClr val="tx2"/>
                </a:solidFill>
                <a:latin typeface="Arial"/>
                <a:cs typeface="Arial"/>
                <a:sym typeface="Wingdings" panose="05000000000000000000" pitchFamily="2" charset="2"/>
              </a:rPr>
              <a:t>10. Multiply 3-digit by 1-digit numbers</a:t>
            </a:r>
            <a:endParaRPr lang="en-GB" dirty="0">
              <a:solidFill>
                <a:schemeClr val="tx2"/>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7042415-AD63-7B54-3DE8-6DB389EAE392}"/>
              </a:ext>
            </a:extLst>
          </p:cNvPr>
          <p:cNvPicPr>
            <a:picLocks noChangeAspect="1"/>
          </p:cNvPicPr>
          <p:nvPr/>
        </p:nvPicPr>
        <p:blipFill>
          <a:blip r:embed="rId2"/>
          <a:stretch>
            <a:fillRect/>
          </a:stretch>
        </p:blipFill>
        <p:spPr>
          <a:xfrm>
            <a:off x="8546492" y="184485"/>
            <a:ext cx="3324663" cy="688653"/>
          </a:xfrm>
          <a:prstGeom prst="rect">
            <a:avLst/>
          </a:prstGeom>
        </p:spPr>
      </p:pic>
    </p:spTree>
    <p:extLst>
      <p:ext uri="{BB962C8B-B14F-4D97-AF65-F5344CB8AC3E}">
        <p14:creationId xmlns:p14="http://schemas.microsoft.com/office/powerpoint/2010/main" val="2514354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65990" y="177299"/>
            <a:ext cx="6870091" cy="1325563"/>
          </a:xfrm>
        </p:spPr>
        <p:txBody>
          <a:bodyPr/>
          <a:lstStyle/>
          <a:p>
            <a:r>
              <a:rPr lang="en-GB" u="sng" dirty="0">
                <a:latin typeface="Arial" panose="020B0604020202020204" pitchFamily="34" charset="0"/>
                <a:cs typeface="Arial" panose="020B0604020202020204" pitchFamily="34" charset="0"/>
              </a:rPr>
              <a:t>What is Maths? </a:t>
            </a:r>
          </a:p>
        </p:txBody>
      </p:sp>
      <p:pic>
        <p:nvPicPr>
          <p:cNvPr id="4" name="Picture 3"/>
          <p:cNvPicPr>
            <a:picLocks noChangeAspect="1"/>
          </p:cNvPicPr>
          <p:nvPr/>
        </p:nvPicPr>
        <p:blipFill rotWithShape="1">
          <a:blip r:embed="rId2"/>
          <a:srcRect l="28448" t="21697" r="16133" b="10089"/>
          <a:stretch/>
        </p:blipFill>
        <p:spPr>
          <a:xfrm>
            <a:off x="2998126" y="1502862"/>
            <a:ext cx="7210697" cy="4990013"/>
          </a:xfrm>
          <a:prstGeom prst="rect">
            <a:avLst/>
          </a:prstGeom>
        </p:spPr>
      </p:pic>
      <p:pic>
        <p:nvPicPr>
          <p:cNvPr id="3" name="Picture 2">
            <a:extLst>
              <a:ext uri="{FF2B5EF4-FFF2-40B4-BE49-F238E27FC236}">
                <a16:creationId xmlns:a16="http://schemas.microsoft.com/office/drawing/2014/main" id="{B86B72B5-7158-E5A0-E1CB-78D68592F980}"/>
              </a:ext>
            </a:extLst>
          </p:cNvPr>
          <p:cNvPicPr>
            <a:picLocks noChangeAspect="1"/>
          </p:cNvPicPr>
          <p:nvPr/>
        </p:nvPicPr>
        <p:blipFill>
          <a:blip r:embed="rId3"/>
          <a:stretch>
            <a:fillRect/>
          </a:stretch>
        </p:blipFill>
        <p:spPr>
          <a:xfrm>
            <a:off x="8546492" y="184485"/>
            <a:ext cx="3324663" cy="688653"/>
          </a:xfrm>
          <a:prstGeom prst="rect">
            <a:avLst/>
          </a:prstGeom>
        </p:spPr>
      </p:pic>
    </p:spTree>
    <p:extLst>
      <p:ext uri="{BB962C8B-B14F-4D97-AF65-F5344CB8AC3E}">
        <p14:creationId xmlns:p14="http://schemas.microsoft.com/office/powerpoint/2010/main" val="2541499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49582" y="465152"/>
            <a:ext cx="7150132" cy="5498205"/>
          </a:xfrm>
          <a:prstGeom prst="rect">
            <a:avLst/>
          </a:prstGeom>
        </p:spPr>
      </p:pic>
      <p:pic>
        <p:nvPicPr>
          <p:cNvPr id="2" name="Picture 1">
            <a:extLst>
              <a:ext uri="{FF2B5EF4-FFF2-40B4-BE49-F238E27FC236}">
                <a16:creationId xmlns:a16="http://schemas.microsoft.com/office/drawing/2014/main" id="{9DAF975A-AD6F-4E39-B8D7-375180FC17A0}"/>
              </a:ext>
            </a:extLst>
          </p:cNvPr>
          <p:cNvPicPr>
            <a:picLocks noChangeAspect="1"/>
          </p:cNvPicPr>
          <p:nvPr/>
        </p:nvPicPr>
        <p:blipFill>
          <a:blip r:embed="rId3"/>
          <a:stretch>
            <a:fillRect/>
          </a:stretch>
        </p:blipFill>
        <p:spPr>
          <a:xfrm>
            <a:off x="8546492" y="184485"/>
            <a:ext cx="3324663" cy="688653"/>
          </a:xfrm>
          <a:prstGeom prst="rect">
            <a:avLst/>
          </a:prstGeom>
        </p:spPr>
      </p:pic>
    </p:spTree>
    <p:extLst>
      <p:ext uri="{BB962C8B-B14F-4D97-AF65-F5344CB8AC3E}">
        <p14:creationId xmlns:p14="http://schemas.microsoft.com/office/powerpoint/2010/main" val="65617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4823" y="1165860"/>
            <a:ext cx="9235440" cy="5170646"/>
          </a:xfrm>
          <a:prstGeom prst="rect">
            <a:avLst/>
          </a:prstGeom>
          <a:noFill/>
        </p:spPr>
        <p:txBody>
          <a:bodyPr wrap="square" rtlCol="0">
            <a:spAutoFit/>
          </a:bodyPr>
          <a:lstStyle/>
          <a:p>
            <a:r>
              <a:rPr lang="en-GB" sz="72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Mind set!</a:t>
            </a:r>
          </a:p>
          <a:p>
            <a:endParaRPr lang="en-GB" dirty="0">
              <a:solidFill>
                <a:schemeClr val="tx2"/>
              </a:solidFill>
            </a:endParaRPr>
          </a:p>
          <a:p>
            <a:endParaRPr lang="en-GB" dirty="0">
              <a:solidFill>
                <a:schemeClr val="tx2"/>
              </a:solidFill>
            </a:endParaRPr>
          </a:p>
          <a:p>
            <a:r>
              <a:rPr lang="en-GB" sz="2800" dirty="0">
                <a:solidFill>
                  <a:schemeClr val="tx2"/>
                </a:solidFill>
                <a:latin typeface="Arial" panose="020B0604020202020204" pitchFamily="34" charset="0"/>
                <a:cs typeface="Arial" panose="020B0604020202020204" pitchFamily="34" charset="0"/>
              </a:rPr>
              <a:t>Careful with passing on personal negative experiences.</a:t>
            </a:r>
          </a:p>
          <a:p>
            <a:endParaRPr lang="en-GB" sz="2800" dirty="0">
              <a:solidFill>
                <a:schemeClr val="tx2"/>
              </a:solidFill>
              <a:latin typeface="Arial" panose="020B0604020202020204" pitchFamily="34" charset="0"/>
              <a:cs typeface="Arial" panose="020B0604020202020204" pitchFamily="34" charset="0"/>
            </a:endParaRPr>
          </a:p>
          <a:p>
            <a:r>
              <a:rPr lang="en-GB" sz="2800" dirty="0">
                <a:solidFill>
                  <a:schemeClr val="tx2"/>
                </a:solidFill>
                <a:latin typeface="Arial" panose="020B0604020202020204" pitchFamily="34" charset="0"/>
                <a:cs typeface="Arial" panose="020B0604020202020204" pitchFamily="34" charset="0"/>
              </a:rPr>
              <a:t>Mathematicians get stuck!</a:t>
            </a:r>
          </a:p>
          <a:p>
            <a:endParaRPr lang="en-GB" sz="2800" dirty="0">
              <a:solidFill>
                <a:schemeClr val="tx2"/>
              </a:solidFill>
              <a:latin typeface="Arial" panose="020B0604020202020204" pitchFamily="34" charset="0"/>
              <a:cs typeface="Arial" panose="020B0604020202020204" pitchFamily="34" charset="0"/>
            </a:endParaRPr>
          </a:p>
          <a:p>
            <a:r>
              <a:rPr lang="en-GB" sz="2800" dirty="0">
                <a:solidFill>
                  <a:schemeClr val="tx2"/>
                </a:solidFill>
                <a:latin typeface="Arial" panose="020B0604020202020204" pitchFamily="34" charset="0"/>
                <a:cs typeface="Arial" panose="020B0604020202020204" pitchFamily="34" charset="0"/>
              </a:rPr>
              <a:t>Create an environment to learn from mistakes!</a:t>
            </a:r>
          </a:p>
          <a:p>
            <a:endParaRPr lang="en-GB" sz="2800" dirty="0">
              <a:solidFill>
                <a:srgbClr val="0070C0"/>
              </a:solidFill>
              <a:latin typeface="Arial" panose="020B0604020202020204" pitchFamily="34" charset="0"/>
              <a:cs typeface="Arial" panose="020B0604020202020204" pitchFamily="34" charset="0"/>
            </a:endParaRPr>
          </a:p>
          <a:p>
            <a:endParaRPr lang="en-GB" dirty="0"/>
          </a:p>
          <a:p>
            <a:endParaRPr lang="en-GB" dirty="0"/>
          </a:p>
          <a:p>
            <a:endParaRPr lang="en-GB" dirty="0"/>
          </a:p>
        </p:txBody>
      </p:sp>
      <p:pic>
        <p:nvPicPr>
          <p:cNvPr id="4" name="Picture 3">
            <a:extLst>
              <a:ext uri="{FF2B5EF4-FFF2-40B4-BE49-F238E27FC236}">
                <a16:creationId xmlns:a16="http://schemas.microsoft.com/office/drawing/2014/main" id="{EDB5CDD0-0711-AB1F-6D20-74278930616B}"/>
              </a:ext>
            </a:extLst>
          </p:cNvPr>
          <p:cNvPicPr>
            <a:picLocks noChangeAspect="1"/>
          </p:cNvPicPr>
          <p:nvPr/>
        </p:nvPicPr>
        <p:blipFill>
          <a:blip r:embed="rId2"/>
          <a:stretch>
            <a:fillRect/>
          </a:stretch>
        </p:blipFill>
        <p:spPr>
          <a:xfrm>
            <a:off x="8546492" y="184485"/>
            <a:ext cx="3324663" cy="688653"/>
          </a:xfrm>
          <a:prstGeom prst="rect">
            <a:avLst/>
          </a:prstGeom>
        </p:spPr>
      </p:pic>
    </p:spTree>
    <p:extLst>
      <p:ext uri="{BB962C8B-B14F-4D97-AF65-F5344CB8AC3E}">
        <p14:creationId xmlns:p14="http://schemas.microsoft.com/office/powerpoint/2010/main" val="1454327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D5D32-910A-4F5B-BC03-E9547B0CE1C2}"/>
              </a:ext>
            </a:extLst>
          </p:cNvPr>
          <p:cNvSpPr>
            <a:spLocks noGrp="1"/>
          </p:cNvSpPr>
          <p:nvPr>
            <p:ph type="title"/>
          </p:nvPr>
        </p:nvSpPr>
        <p:spPr>
          <a:xfrm>
            <a:off x="-452249" y="528811"/>
            <a:ext cx="10515600" cy="1325563"/>
          </a:xfrm>
        </p:spPr>
        <p:txBody>
          <a:bodyPr/>
          <a:lstStyle/>
          <a:p>
            <a:pPr algn="ctr"/>
            <a:r>
              <a:rPr lang="en-US" u="sng" dirty="0">
                <a:solidFill>
                  <a:schemeClr val="tx2"/>
                </a:solidFill>
                <a:latin typeface="Arial" panose="020B0604020202020204" pitchFamily="34" charset="0"/>
                <a:cs typeface="Arial" panose="020B0604020202020204" pitchFamily="34" charset="0"/>
              </a:rPr>
              <a:t>The Maths Curriculum </a:t>
            </a:r>
            <a:endParaRPr lang="en-GB" u="sng"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C88C2C0-CCC4-4E94-8224-37BDD2EE0EF3}"/>
              </a:ext>
            </a:extLst>
          </p:cNvPr>
          <p:cNvSpPr>
            <a:spLocks noGrp="1"/>
          </p:cNvSpPr>
          <p:nvPr>
            <p:ph idx="1"/>
          </p:nvPr>
        </p:nvSpPr>
        <p:spPr>
          <a:xfrm>
            <a:off x="1983073" y="1998036"/>
            <a:ext cx="10018713" cy="4006516"/>
          </a:xfrm>
        </p:spPr>
        <p:txBody>
          <a:bodyPr>
            <a:normAutofit fontScale="25000" lnSpcReduction="20000"/>
          </a:bodyPr>
          <a:lstStyle/>
          <a:p>
            <a:r>
              <a:rPr lang="en-US" sz="6400" dirty="0">
                <a:solidFill>
                  <a:schemeClr val="tx2"/>
                </a:solidFill>
                <a:latin typeface="Arial" panose="020B0604020202020204" pitchFamily="34" charset="0"/>
                <a:cs typeface="Arial" panose="020B0604020202020204" pitchFamily="34" charset="0"/>
              </a:rPr>
              <a:t>White Rose scheme of learning: </a:t>
            </a:r>
          </a:p>
          <a:p>
            <a:endParaRPr lang="en-US" sz="6400" dirty="0">
              <a:solidFill>
                <a:schemeClr val="tx2"/>
              </a:solidFill>
              <a:latin typeface="Arial" panose="020B0604020202020204" pitchFamily="34" charset="0"/>
              <a:cs typeface="Arial" panose="020B0604020202020204" pitchFamily="34" charset="0"/>
            </a:endParaRPr>
          </a:p>
          <a:p>
            <a:pPr marL="0" indent="0">
              <a:buNone/>
            </a:pPr>
            <a:r>
              <a:rPr lang="en-US" sz="6400" i="1" dirty="0">
                <a:solidFill>
                  <a:schemeClr val="tx2"/>
                </a:solidFill>
                <a:latin typeface="Arial" panose="020B0604020202020204" pitchFamily="34" charset="0"/>
                <a:cs typeface="Arial" panose="020B0604020202020204" pitchFamily="34" charset="0"/>
              </a:rPr>
              <a:t>“Adopting a White Rose Maths approach to teaching means making sure all children have the same opportunities to learn and the support they need to fully grasp concepts.” White Rose </a:t>
            </a:r>
          </a:p>
          <a:p>
            <a:pPr marL="0" indent="0">
              <a:buNone/>
            </a:pPr>
            <a:endParaRPr lang="en-US" sz="6400" i="1" dirty="0">
              <a:solidFill>
                <a:schemeClr val="tx2"/>
              </a:solidFill>
              <a:latin typeface="Arial" panose="020B0604020202020204" pitchFamily="34" charset="0"/>
              <a:cs typeface="Arial" panose="020B0604020202020204" pitchFamily="34" charset="0"/>
            </a:endParaRPr>
          </a:p>
          <a:p>
            <a:endParaRPr lang="en-US" sz="6400" dirty="0">
              <a:solidFill>
                <a:schemeClr val="tx2"/>
              </a:solidFill>
              <a:latin typeface="Arial" panose="020B0604020202020204" pitchFamily="34" charset="0"/>
              <a:cs typeface="Arial" panose="020B0604020202020204" pitchFamily="34" charset="0"/>
            </a:endParaRPr>
          </a:p>
          <a:p>
            <a:r>
              <a:rPr lang="en-US" sz="6400" dirty="0">
                <a:solidFill>
                  <a:schemeClr val="tx2"/>
                </a:solidFill>
                <a:latin typeface="Arial" panose="020B0604020202020204" pitchFamily="34" charset="0"/>
                <a:cs typeface="Arial" panose="020B0604020202020204" pitchFamily="34" charset="0"/>
              </a:rPr>
              <a:t>Mastering Number (fluency)</a:t>
            </a:r>
          </a:p>
          <a:p>
            <a:endParaRPr lang="en-US" sz="6400" dirty="0">
              <a:solidFill>
                <a:schemeClr val="tx2"/>
              </a:solidFill>
              <a:latin typeface="Arial" panose="020B0604020202020204" pitchFamily="34" charset="0"/>
              <a:cs typeface="Arial" panose="020B0604020202020204" pitchFamily="34" charset="0"/>
            </a:endParaRPr>
          </a:p>
          <a:p>
            <a:r>
              <a:rPr lang="en-US" sz="6400" dirty="0">
                <a:solidFill>
                  <a:schemeClr val="tx2"/>
                </a:solidFill>
                <a:latin typeface="Arial" panose="020B0604020202020204" pitchFamily="34" charset="0"/>
                <a:cs typeface="Arial" panose="020B0604020202020204" pitchFamily="34" charset="0"/>
              </a:rPr>
              <a:t>Mastery, reasoning and problem solving </a:t>
            </a:r>
          </a:p>
          <a:p>
            <a:endParaRPr lang="en-US" sz="6400" dirty="0">
              <a:solidFill>
                <a:schemeClr val="tx2"/>
              </a:solidFill>
              <a:latin typeface="Arial" panose="020B0604020202020204" pitchFamily="34" charset="0"/>
              <a:cs typeface="Arial" panose="020B0604020202020204" pitchFamily="34" charset="0"/>
            </a:endParaRPr>
          </a:p>
          <a:p>
            <a:r>
              <a:rPr lang="en-US" sz="6400" dirty="0">
                <a:solidFill>
                  <a:schemeClr val="tx2"/>
                </a:solidFill>
                <a:latin typeface="Arial" panose="020B0604020202020204" pitchFamily="34" charset="0"/>
                <a:cs typeface="Arial" panose="020B0604020202020204" pitchFamily="34" charset="0"/>
              </a:rPr>
              <a:t>Books  </a:t>
            </a:r>
          </a:p>
          <a:p>
            <a:endParaRPr lang="en-GB" dirty="0">
              <a:solidFill>
                <a:srgbClr val="0070C0"/>
              </a:solidFill>
              <a:latin typeface="Arial" panose="020B0604020202020204" pitchFamily="34" charset="0"/>
              <a:cs typeface="Arial" panose="020B0604020202020204" pitchFamily="34" charset="0"/>
            </a:endParaRPr>
          </a:p>
        </p:txBody>
      </p:sp>
      <p:pic>
        <p:nvPicPr>
          <p:cNvPr id="2050" name="Picture 2" descr="White Rose Maths (@WhiteRoseMaths) | Twitter">
            <a:extLst>
              <a:ext uri="{FF2B5EF4-FFF2-40B4-BE49-F238E27FC236}">
                <a16:creationId xmlns:a16="http://schemas.microsoft.com/office/drawing/2014/main" id="{AD40F3B4-6DE2-411D-8C7B-D6E9DA99C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162" y="4001294"/>
            <a:ext cx="1777189" cy="17771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DCE793F-E959-8748-D75E-FAA09D6B6CDF}"/>
              </a:ext>
            </a:extLst>
          </p:cNvPr>
          <p:cNvPicPr>
            <a:picLocks noChangeAspect="1"/>
          </p:cNvPicPr>
          <p:nvPr/>
        </p:nvPicPr>
        <p:blipFill>
          <a:blip r:embed="rId3"/>
          <a:stretch>
            <a:fillRect/>
          </a:stretch>
        </p:blipFill>
        <p:spPr>
          <a:xfrm>
            <a:off x="8546492" y="184485"/>
            <a:ext cx="3324663" cy="688653"/>
          </a:xfrm>
          <a:prstGeom prst="rect">
            <a:avLst/>
          </a:prstGeom>
        </p:spPr>
      </p:pic>
    </p:spTree>
    <p:extLst>
      <p:ext uri="{BB962C8B-B14F-4D97-AF65-F5344CB8AC3E}">
        <p14:creationId xmlns:p14="http://schemas.microsoft.com/office/powerpoint/2010/main" val="3423167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2A1C4-E73D-8E3A-8E4E-03843E12CCC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DF51137-D2EE-4EA3-7150-FA15ABA87FE4}"/>
              </a:ext>
            </a:extLst>
          </p:cNvPr>
          <p:cNvSpPr txBox="1"/>
          <p:nvPr/>
        </p:nvSpPr>
        <p:spPr>
          <a:xfrm>
            <a:off x="0" y="288363"/>
            <a:ext cx="8142610" cy="584775"/>
          </a:xfrm>
          <a:prstGeom prst="rect">
            <a:avLst/>
          </a:prstGeom>
          <a:noFill/>
        </p:spPr>
        <p:txBody>
          <a:bodyPr wrap="square">
            <a:spAutoFit/>
          </a:bodyPr>
          <a:lstStyle/>
          <a:p>
            <a:pPr algn="ctr"/>
            <a:r>
              <a:rPr lang="en-US" sz="3200" u="sng" dirty="0">
                <a:solidFill>
                  <a:schemeClr val="tx2"/>
                </a:solidFill>
                <a:latin typeface="Arial" panose="020B0604020202020204" pitchFamily="34" charset="0"/>
                <a:cs typeface="Arial" panose="020B0604020202020204" pitchFamily="34" charset="0"/>
              </a:rPr>
              <a:t>Maths in Year 4</a:t>
            </a:r>
            <a:endParaRPr lang="en-GB" sz="3200" u="sng" dirty="0">
              <a:solidFill>
                <a:schemeClr val="tx2"/>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7BCD250-353A-BC89-3D91-164BFEAFB54D}"/>
              </a:ext>
            </a:extLst>
          </p:cNvPr>
          <p:cNvPicPr>
            <a:picLocks noChangeAspect="1"/>
          </p:cNvPicPr>
          <p:nvPr/>
        </p:nvPicPr>
        <p:blipFill>
          <a:blip r:embed="rId2"/>
          <a:srcRect l="-1405" t="1" b="-22590"/>
          <a:stretch/>
        </p:blipFill>
        <p:spPr>
          <a:xfrm>
            <a:off x="8530937" y="184485"/>
            <a:ext cx="3371391" cy="844215"/>
          </a:xfrm>
          <a:prstGeom prst="rect">
            <a:avLst/>
          </a:prstGeom>
        </p:spPr>
      </p:pic>
      <p:pic>
        <p:nvPicPr>
          <p:cNvPr id="7" name="Picture 6">
            <a:extLst>
              <a:ext uri="{FF2B5EF4-FFF2-40B4-BE49-F238E27FC236}">
                <a16:creationId xmlns:a16="http://schemas.microsoft.com/office/drawing/2014/main" id="{55C93ED9-1466-0EBD-69DE-B92B191DDA5F}"/>
              </a:ext>
            </a:extLst>
          </p:cNvPr>
          <p:cNvPicPr>
            <a:picLocks noChangeAspect="1"/>
          </p:cNvPicPr>
          <p:nvPr/>
        </p:nvPicPr>
        <p:blipFill>
          <a:blip r:embed="rId3"/>
          <a:stretch>
            <a:fillRect/>
          </a:stretch>
        </p:blipFill>
        <p:spPr>
          <a:xfrm>
            <a:off x="2320954" y="1215489"/>
            <a:ext cx="9067481" cy="5200102"/>
          </a:xfrm>
          <a:prstGeom prst="rect">
            <a:avLst/>
          </a:prstGeom>
        </p:spPr>
      </p:pic>
    </p:spTree>
    <p:extLst>
      <p:ext uri="{BB962C8B-B14F-4D97-AF65-F5344CB8AC3E}">
        <p14:creationId xmlns:p14="http://schemas.microsoft.com/office/powerpoint/2010/main" val="336592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BCCD8B-8E9F-4651-B2FC-DE31B52EDBE4}"/>
              </a:ext>
            </a:extLst>
          </p:cNvPr>
          <p:cNvSpPr txBox="1"/>
          <p:nvPr/>
        </p:nvSpPr>
        <p:spPr>
          <a:xfrm>
            <a:off x="845668" y="1181318"/>
            <a:ext cx="10963155" cy="307777"/>
          </a:xfrm>
          <a:prstGeom prst="rect">
            <a:avLst/>
          </a:prstGeom>
          <a:noFill/>
        </p:spPr>
        <p:txBody>
          <a:bodyPr wrap="square" rtlCol="0">
            <a:spAutoFit/>
          </a:bodyPr>
          <a:lstStyle/>
          <a:p>
            <a:pPr algn="ctr"/>
            <a:endParaRPr lang="en-GB" sz="1400" dirty="0">
              <a:solidFill>
                <a:srgbClr val="0070C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150AA24-2882-43F1-8F33-6FEBAAE811CC}"/>
              </a:ext>
            </a:extLst>
          </p:cNvPr>
          <p:cNvSpPr txBox="1"/>
          <p:nvPr/>
        </p:nvSpPr>
        <p:spPr>
          <a:xfrm>
            <a:off x="320845" y="528811"/>
            <a:ext cx="8142610" cy="584775"/>
          </a:xfrm>
          <a:prstGeom prst="rect">
            <a:avLst/>
          </a:prstGeom>
          <a:noFill/>
        </p:spPr>
        <p:txBody>
          <a:bodyPr wrap="square">
            <a:spAutoFit/>
          </a:bodyPr>
          <a:lstStyle/>
          <a:p>
            <a:pPr algn="ctr"/>
            <a:r>
              <a:rPr lang="en-US" sz="3200" u="sng" dirty="0">
                <a:solidFill>
                  <a:schemeClr val="tx2"/>
                </a:solidFill>
                <a:latin typeface="Arial" panose="020B0604020202020204" pitchFamily="34" charset="0"/>
                <a:cs typeface="Arial" panose="020B0604020202020204" pitchFamily="34" charset="0"/>
              </a:rPr>
              <a:t>The National Curriculum</a:t>
            </a:r>
            <a:endParaRPr lang="en-GB" sz="3200" u="sng" dirty="0">
              <a:solidFill>
                <a:schemeClr val="tx2"/>
              </a:solidFill>
              <a:latin typeface="Arial" panose="020B0604020202020204" pitchFamily="34" charset="0"/>
              <a:cs typeface="Arial" panose="020B0604020202020204" pitchFamily="34" charset="0"/>
            </a:endParaRPr>
          </a:p>
        </p:txBody>
      </p:sp>
      <p:sp>
        <p:nvSpPr>
          <p:cNvPr id="3" name="5-Point Star 2"/>
          <p:cNvSpPr/>
          <p:nvPr/>
        </p:nvSpPr>
        <p:spPr>
          <a:xfrm>
            <a:off x="8865734" y="2229038"/>
            <a:ext cx="3043941" cy="2747911"/>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22225">
                <a:solidFill>
                  <a:schemeClr val="accent2"/>
                </a:solidFill>
                <a:prstDash val="solid"/>
              </a:ln>
              <a:solidFill>
                <a:schemeClr val="accent2">
                  <a:lumMod val="40000"/>
                  <a:lumOff val="60000"/>
                </a:schemeClr>
              </a:solidFill>
            </a:endParaRPr>
          </a:p>
        </p:txBody>
      </p:sp>
      <p:sp>
        <p:nvSpPr>
          <p:cNvPr id="5" name="Rectangle 4"/>
          <p:cNvSpPr/>
          <p:nvPr/>
        </p:nvSpPr>
        <p:spPr>
          <a:xfrm>
            <a:off x="9235761" y="3139526"/>
            <a:ext cx="254268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Number</a:t>
            </a:r>
          </a:p>
        </p:txBody>
      </p:sp>
      <p:pic>
        <p:nvPicPr>
          <p:cNvPr id="8" name="Picture 7">
            <a:extLst>
              <a:ext uri="{FF2B5EF4-FFF2-40B4-BE49-F238E27FC236}">
                <a16:creationId xmlns:a16="http://schemas.microsoft.com/office/drawing/2014/main" id="{82720F2A-11AE-1490-59FB-1599B0A40C96}"/>
              </a:ext>
            </a:extLst>
          </p:cNvPr>
          <p:cNvPicPr>
            <a:picLocks noChangeAspect="1"/>
          </p:cNvPicPr>
          <p:nvPr/>
        </p:nvPicPr>
        <p:blipFill>
          <a:blip r:embed="rId2"/>
          <a:stretch>
            <a:fillRect/>
          </a:stretch>
        </p:blipFill>
        <p:spPr>
          <a:xfrm>
            <a:off x="8546492" y="184485"/>
            <a:ext cx="3324663" cy="688653"/>
          </a:xfrm>
          <a:prstGeom prst="rect">
            <a:avLst/>
          </a:prstGeom>
        </p:spPr>
      </p:pic>
      <p:pic>
        <p:nvPicPr>
          <p:cNvPr id="12" name="Picture 11">
            <a:extLst>
              <a:ext uri="{FF2B5EF4-FFF2-40B4-BE49-F238E27FC236}">
                <a16:creationId xmlns:a16="http://schemas.microsoft.com/office/drawing/2014/main" id="{35D4CBD3-2C5A-6CE3-61B5-FBA60D938C1B}"/>
              </a:ext>
            </a:extLst>
          </p:cNvPr>
          <p:cNvPicPr>
            <a:picLocks noChangeAspect="1"/>
          </p:cNvPicPr>
          <p:nvPr/>
        </p:nvPicPr>
        <p:blipFill>
          <a:blip r:embed="rId3"/>
          <a:stretch>
            <a:fillRect/>
          </a:stretch>
        </p:blipFill>
        <p:spPr>
          <a:xfrm>
            <a:off x="1961523" y="1335206"/>
            <a:ext cx="6675845" cy="4351492"/>
          </a:xfrm>
          <a:prstGeom prst="rect">
            <a:avLst/>
          </a:prstGeom>
        </p:spPr>
      </p:pic>
    </p:spTree>
    <p:extLst>
      <p:ext uri="{BB962C8B-B14F-4D97-AF65-F5344CB8AC3E}">
        <p14:creationId xmlns:p14="http://schemas.microsoft.com/office/powerpoint/2010/main" val="2518985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BCCD8B-8E9F-4651-B2FC-DE31B52EDBE4}"/>
              </a:ext>
            </a:extLst>
          </p:cNvPr>
          <p:cNvSpPr txBox="1"/>
          <p:nvPr/>
        </p:nvSpPr>
        <p:spPr>
          <a:xfrm>
            <a:off x="845668" y="1181318"/>
            <a:ext cx="10963155" cy="307777"/>
          </a:xfrm>
          <a:prstGeom prst="rect">
            <a:avLst/>
          </a:prstGeom>
          <a:noFill/>
        </p:spPr>
        <p:txBody>
          <a:bodyPr wrap="square" rtlCol="0">
            <a:spAutoFit/>
          </a:bodyPr>
          <a:lstStyle/>
          <a:p>
            <a:pPr algn="ctr"/>
            <a:endParaRPr lang="en-GB" sz="1400" dirty="0">
              <a:solidFill>
                <a:srgbClr val="0070C0"/>
              </a:solidFill>
              <a:latin typeface="Arial" panose="020B0604020202020204" pitchFamily="34" charset="0"/>
              <a:cs typeface="Arial" panose="020B0604020202020204" pitchFamily="34" charset="0"/>
            </a:endParaRPr>
          </a:p>
        </p:txBody>
      </p:sp>
      <p:sp>
        <p:nvSpPr>
          <p:cNvPr id="3" name="5-Point Star 2"/>
          <p:cNvSpPr/>
          <p:nvPr/>
        </p:nvSpPr>
        <p:spPr>
          <a:xfrm>
            <a:off x="8686852" y="2260211"/>
            <a:ext cx="3043941" cy="2747911"/>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22225">
                <a:solidFill>
                  <a:schemeClr val="accent2"/>
                </a:solidFill>
                <a:prstDash val="solid"/>
              </a:ln>
              <a:solidFill>
                <a:schemeClr val="accent2">
                  <a:lumMod val="40000"/>
                  <a:lumOff val="60000"/>
                </a:schemeClr>
              </a:solidFill>
            </a:endParaRPr>
          </a:p>
        </p:txBody>
      </p:sp>
      <p:sp>
        <p:nvSpPr>
          <p:cNvPr id="5" name="Rectangle 4"/>
          <p:cNvSpPr/>
          <p:nvPr/>
        </p:nvSpPr>
        <p:spPr>
          <a:xfrm>
            <a:off x="8463455" y="2422799"/>
            <a:ext cx="3510641" cy="2585323"/>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Addition</a:t>
            </a:r>
          </a:p>
          <a:p>
            <a:pPr algn="ctr"/>
            <a:r>
              <a:rPr lang="en-US" sz="5400" b="1" dirty="0">
                <a:ln w="22225">
                  <a:solidFill>
                    <a:schemeClr val="accent2"/>
                  </a:solidFill>
                  <a:prstDash val="solid"/>
                </a:ln>
                <a:solidFill>
                  <a:schemeClr val="accent2">
                    <a:lumMod val="40000"/>
                    <a:lumOff val="60000"/>
                  </a:schemeClr>
                </a:solidFill>
              </a:rPr>
              <a:t>&amp;</a:t>
            </a:r>
          </a:p>
          <a:p>
            <a:pPr algn="ctr"/>
            <a:r>
              <a:rPr lang="en-US" sz="5400" b="1" cap="none" spc="0" dirty="0">
                <a:ln w="22225">
                  <a:solidFill>
                    <a:schemeClr val="accent2"/>
                  </a:solidFill>
                  <a:prstDash val="solid"/>
                </a:ln>
                <a:solidFill>
                  <a:schemeClr val="accent2">
                    <a:lumMod val="40000"/>
                    <a:lumOff val="60000"/>
                  </a:schemeClr>
                </a:solidFill>
                <a:effectLst/>
              </a:rPr>
              <a:t>Subtraction</a:t>
            </a:r>
          </a:p>
        </p:txBody>
      </p:sp>
      <p:pic>
        <p:nvPicPr>
          <p:cNvPr id="7" name="Picture 6">
            <a:extLst>
              <a:ext uri="{FF2B5EF4-FFF2-40B4-BE49-F238E27FC236}">
                <a16:creationId xmlns:a16="http://schemas.microsoft.com/office/drawing/2014/main" id="{B4787EDF-BE98-D2C7-442E-2E1026645BF7}"/>
              </a:ext>
            </a:extLst>
          </p:cNvPr>
          <p:cNvPicPr>
            <a:picLocks noChangeAspect="1"/>
          </p:cNvPicPr>
          <p:nvPr/>
        </p:nvPicPr>
        <p:blipFill>
          <a:blip r:embed="rId2"/>
          <a:stretch>
            <a:fillRect/>
          </a:stretch>
        </p:blipFill>
        <p:spPr>
          <a:xfrm>
            <a:off x="8546492" y="184485"/>
            <a:ext cx="3324663" cy="688653"/>
          </a:xfrm>
          <a:prstGeom prst="rect">
            <a:avLst/>
          </a:prstGeom>
        </p:spPr>
      </p:pic>
      <p:sp>
        <p:nvSpPr>
          <p:cNvPr id="8" name="TextBox 7">
            <a:extLst>
              <a:ext uri="{FF2B5EF4-FFF2-40B4-BE49-F238E27FC236}">
                <a16:creationId xmlns:a16="http://schemas.microsoft.com/office/drawing/2014/main" id="{689B2BA3-9B62-240A-7EB8-54B4D7440847}"/>
              </a:ext>
            </a:extLst>
          </p:cNvPr>
          <p:cNvSpPr txBox="1"/>
          <p:nvPr/>
        </p:nvSpPr>
        <p:spPr>
          <a:xfrm>
            <a:off x="320845" y="528811"/>
            <a:ext cx="8142610" cy="584775"/>
          </a:xfrm>
          <a:prstGeom prst="rect">
            <a:avLst/>
          </a:prstGeom>
          <a:noFill/>
        </p:spPr>
        <p:txBody>
          <a:bodyPr wrap="square">
            <a:spAutoFit/>
          </a:bodyPr>
          <a:lstStyle/>
          <a:p>
            <a:pPr algn="ctr"/>
            <a:r>
              <a:rPr lang="en-US" sz="3200" u="sng" dirty="0">
                <a:solidFill>
                  <a:schemeClr val="tx2"/>
                </a:solidFill>
                <a:latin typeface="Arial" panose="020B0604020202020204" pitchFamily="34" charset="0"/>
                <a:cs typeface="Arial" panose="020B0604020202020204" pitchFamily="34" charset="0"/>
              </a:rPr>
              <a:t>The National Curriculum</a:t>
            </a:r>
            <a:endParaRPr lang="en-GB" sz="3200" u="sng" dirty="0">
              <a:solidFill>
                <a:schemeClr val="tx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48016F3-EAB4-D8F5-BB0C-7D1E7F0ECCB4}"/>
              </a:ext>
            </a:extLst>
          </p:cNvPr>
          <p:cNvPicPr>
            <a:picLocks noChangeAspect="1"/>
          </p:cNvPicPr>
          <p:nvPr/>
        </p:nvPicPr>
        <p:blipFill>
          <a:blip r:embed="rId3"/>
          <a:stretch>
            <a:fillRect/>
          </a:stretch>
        </p:blipFill>
        <p:spPr>
          <a:xfrm>
            <a:off x="1393781" y="2313870"/>
            <a:ext cx="6826371" cy="2342231"/>
          </a:xfrm>
          <a:prstGeom prst="rect">
            <a:avLst/>
          </a:prstGeom>
        </p:spPr>
      </p:pic>
    </p:spTree>
    <p:extLst>
      <p:ext uri="{BB962C8B-B14F-4D97-AF65-F5344CB8AC3E}">
        <p14:creationId xmlns:p14="http://schemas.microsoft.com/office/powerpoint/2010/main" val="13617533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7">
      <a:dk1>
        <a:srgbClr val="002060"/>
      </a:dk1>
      <a:lt1>
        <a:sysClr val="window" lastClr="FFFFFF"/>
      </a:lt1>
      <a:dk2>
        <a:srgbClr val="002060"/>
      </a:dk2>
      <a:lt2>
        <a:srgbClr val="FFFFFF"/>
      </a:lt2>
      <a:accent1>
        <a:srgbClr val="FFCC00"/>
      </a:accent1>
      <a:accent2>
        <a:srgbClr val="FFCC00"/>
      </a:accent2>
      <a:accent3>
        <a:srgbClr val="FFCC00"/>
      </a:accent3>
      <a:accent4>
        <a:srgbClr val="002060"/>
      </a:accent4>
      <a:accent5>
        <a:srgbClr val="002060"/>
      </a:accent5>
      <a:accent6>
        <a:srgbClr val="002060"/>
      </a:accent6>
      <a:hlink>
        <a:srgbClr val="002060"/>
      </a:hlink>
      <a:folHlink>
        <a:srgbClr val="00206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003106B2AFB64683FE537FE2AB03F9" ma:contentTypeVersion="15" ma:contentTypeDescription="Create a new document." ma:contentTypeScope="" ma:versionID="85c9040cf3a119f9325bc0e16a19773a">
  <xsd:schema xmlns:xsd="http://www.w3.org/2001/XMLSchema" xmlns:xs="http://www.w3.org/2001/XMLSchema" xmlns:p="http://schemas.microsoft.com/office/2006/metadata/properties" xmlns:ns2="a9634385-be88-41b1-b187-0d2a78605063" xmlns:ns3="07c64189-39be-4fac-be85-411985ca9e64" targetNamespace="http://schemas.microsoft.com/office/2006/metadata/properties" ma:root="true" ma:fieldsID="62dc0bdbd31e836aa160d5bf59ccf284" ns2:_="" ns3:_="">
    <xsd:import namespace="a9634385-be88-41b1-b187-0d2a78605063"/>
    <xsd:import namespace="07c64189-39be-4fac-be85-411985ca9e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634385-be88-41b1-b187-0d2a786050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0d17afa-19d8-47aa-8dab-4b3c6358955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c64189-39be-4fac-be85-411985ca9e6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365f45-f475-475e-8736-8fef254926e8}" ma:internalName="TaxCatchAll" ma:showField="CatchAllData" ma:web="07c64189-39be-4fac-be85-411985ca9e64">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634385-be88-41b1-b187-0d2a78605063">
      <Terms xmlns="http://schemas.microsoft.com/office/infopath/2007/PartnerControls"/>
    </lcf76f155ced4ddcb4097134ff3c332f>
    <TaxCatchAll xmlns="07c64189-39be-4fac-be85-411985ca9e64" xsi:nil="true"/>
  </documentManagement>
</p:properties>
</file>

<file path=customXml/itemProps1.xml><?xml version="1.0" encoding="utf-8"?>
<ds:datastoreItem xmlns:ds="http://schemas.openxmlformats.org/officeDocument/2006/customXml" ds:itemID="{A7F84696-9EE6-4D8F-88B0-2255FF1985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634385-be88-41b1-b187-0d2a78605063"/>
    <ds:schemaRef ds:uri="07c64189-39be-4fac-be85-411985ca9e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59EE52-BA11-4055-AA1B-779BCA9204AC}">
  <ds:schemaRefs>
    <ds:schemaRef ds:uri="http://schemas.microsoft.com/sharepoint/v3/contenttype/forms"/>
  </ds:schemaRefs>
</ds:datastoreItem>
</file>

<file path=customXml/itemProps3.xml><?xml version="1.0" encoding="utf-8"?>
<ds:datastoreItem xmlns:ds="http://schemas.openxmlformats.org/officeDocument/2006/customXml" ds:itemID="{326BAAE4-74FE-4231-AFCD-A083D0CAA5EF}">
  <ds:schemaRefs>
    <ds:schemaRef ds:uri="http://schemas.microsoft.com/office/2006/metadata/properties"/>
    <ds:schemaRef ds:uri="http://schemas.microsoft.com/office/infopath/2007/PartnerControls"/>
    <ds:schemaRef ds:uri="a9634385-be88-41b1-b187-0d2a78605063"/>
    <ds:schemaRef ds:uri="07c64189-39be-4fac-be85-411985ca9e64"/>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6238</TotalTime>
  <Words>762</Words>
  <Application>Microsoft Office PowerPoint</Application>
  <PresentationFormat>Widescreen</PresentationFormat>
  <Paragraphs>103</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Corbel</vt:lpstr>
      <vt:lpstr>Rockwell</vt:lpstr>
      <vt:lpstr>Sassoon Infant Std</vt:lpstr>
      <vt:lpstr>Parallax</vt:lpstr>
      <vt:lpstr>Maths in Year Four  St Margaret’s C of E Primary Autumn Term 2024 </vt:lpstr>
      <vt:lpstr>PowerPoint Presentation</vt:lpstr>
      <vt:lpstr>What is Maths? </vt:lpstr>
      <vt:lpstr>PowerPoint Presentation</vt:lpstr>
      <vt:lpstr>PowerPoint Presentation</vt:lpstr>
      <vt:lpstr>The Maths Curriculum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Focus on Fluency </vt:lpstr>
      <vt:lpstr>Fluency and Mastering Number </vt:lpstr>
      <vt:lpstr>                           Mastery </vt:lpstr>
      <vt:lpstr>How do we support those that find Maths difficult?  . Lesson Structure – I, We, You . Targeted Questioning . Precision Teaching . Strong Partnerships . Physical Resources . Home Learning </vt:lpstr>
      <vt:lpstr>Physical resources </vt:lpstr>
      <vt:lpstr>Your help at home </vt:lpstr>
      <vt:lpstr>Useful websites</vt:lpstr>
      <vt:lpstr> Any questions?   </vt:lpstr>
      <vt:lpstr>Activity Time 1. Add two 4-digit numbers with exchanges 2. Subtract two 4-digit numbers with exchanges 3. 3, 6 and 9 Times Tables 4. Creating Decimals using Place Value  5. Equivalent Fractions on a Number Line 6. Interpreting Charts  7. Making Shapes using Area 8. Perimeter of Polygons 9. Represent Numbers to 10,000 10. Multiply 3-digit by 1-digit numbers</vt:lpstr>
    </vt:vector>
  </TitlesOfParts>
  <Company>SMBC Education 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Margaret’s School  Inter-House  PE, School Sport and  Physical Activity</dc:title>
  <dc:creator>Joshua Steggles</dc:creator>
  <cp:lastModifiedBy>Emma Kitchen</cp:lastModifiedBy>
  <cp:revision>133</cp:revision>
  <dcterms:created xsi:type="dcterms:W3CDTF">2022-07-14T13:00:00Z</dcterms:created>
  <dcterms:modified xsi:type="dcterms:W3CDTF">2025-01-30T13:35:55Z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0x010100E9003106B2AFB64683FE537FE2AB03F9</vt:lpwstr>
  </property>
  <property fmtid="{D5CDD505-2E9C-101B-9397-08002B2CF9AE}" pid="3" name="Order">
    <vt:r8>2704200</vt:r8>
  </property>
  <property fmtid="{D5CDD505-2E9C-101B-9397-08002B2CF9AE}" pid="4" name="MediaServiceImageTags">
    <vt:lpwstr/>
  </property>
</Properties>
</file>