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0" r:id="rId5"/>
    <p:sldId id="259" r:id="rId6"/>
    <p:sldId id="262" r:id="rId7"/>
    <p:sldId id="268" r:id="rId8"/>
    <p:sldId id="263" r:id="rId9"/>
    <p:sldId id="264" r:id="rId10"/>
    <p:sldId id="267" r:id="rId11"/>
    <p:sldId id="266"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34B8A-741C-4F0A-8E32-7251DB7FC90A}" v="14" dt="2024-09-05T09:55:30.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208D8-7FB7-4FB7-9304-61B4E52FAE62}" type="datetimeFigureOut">
              <a:rPr lang="en-GB" smtClean="0"/>
              <a:t>13/09/2024</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6AB1624-6929-41F8-94AC-F975EB584D03}"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386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208D8-7FB7-4FB7-9304-61B4E52FAE62}"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B1624-6929-41F8-94AC-F975EB584D03}"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716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208D8-7FB7-4FB7-9304-61B4E52FAE62}"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B1624-6929-41F8-94AC-F975EB584D03}"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934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208D8-7FB7-4FB7-9304-61B4E52FAE62}"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B1624-6929-41F8-94AC-F975EB584D03}"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55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208D8-7FB7-4FB7-9304-61B4E52FAE62}"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AB1624-6929-41F8-94AC-F975EB584D03}"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177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208D8-7FB7-4FB7-9304-61B4E52FAE62}"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B1624-6929-41F8-94AC-F975EB584D03}"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70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208D8-7FB7-4FB7-9304-61B4E52FAE62}"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AB1624-6929-41F8-94AC-F975EB584D03}"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89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208D8-7FB7-4FB7-9304-61B4E52FAE62}"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AB1624-6929-41F8-94AC-F975EB584D03}"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037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208D8-7FB7-4FB7-9304-61B4E52FAE62}"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AB1624-6929-41F8-94AC-F975EB584D03}" type="slidenum">
              <a:rPr lang="en-GB" smtClean="0"/>
              <a:t>‹#›</a:t>
            </a:fld>
            <a:endParaRPr lang="en-GB"/>
          </a:p>
        </p:txBody>
      </p:sp>
    </p:spTree>
    <p:extLst>
      <p:ext uri="{BB962C8B-B14F-4D97-AF65-F5344CB8AC3E}">
        <p14:creationId xmlns:p14="http://schemas.microsoft.com/office/powerpoint/2010/main" val="172938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208D8-7FB7-4FB7-9304-61B4E52FAE62}"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AB1624-6929-41F8-94AC-F975EB584D03}"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691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A7208D8-7FB7-4FB7-9304-61B4E52FAE62}" type="datetimeFigureOut">
              <a:rPr lang="en-GB" smtClean="0"/>
              <a:t>13/09/2024</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6AB1624-6929-41F8-94AC-F975EB584D03}"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987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7208D8-7FB7-4FB7-9304-61B4E52FAE62}" type="datetimeFigureOut">
              <a:rPr lang="en-GB" smtClean="0"/>
              <a:t>13/09/2024</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6AB1624-6929-41F8-94AC-F975EB584D03}"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74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013D77-6314-4D7E-B3AE-F64340434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04834-5C3B-4268-AA97-192F1C8B3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452617" y="976508"/>
            <a:ext cx="5525305" cy="2367221"/>
          </a:xfrm>
        </p:spPr>
        <p:txBody>
          <a:bodyPr>
            <a:normAutofit/>
          </a:bodyPr>
          <a:lstStyle/>
          <a:p>
            <a:r>
              <a:rPr lang="en-GB" sz="5400">
                <a:latin typeface="Comic Sans MS" panose="030F0702030302020204" pitchFamily="66" charset="0"/>
              </a:rPr>
              <a:t>Meet the Teacher – Year 6</a:t>
            </a:r>
          </a:p>
        </p:txBody>
      </p:sp>
      <p:sp>
        <p:nvSpPr>
          <p:cNvPr id="3" name="Subtitle 2"/>
          <p:cNvSpPr>
            <a:spLocks noGrp="1"/>
          </p:cNvSpPr>
          <p:nvPr>
            <p:ph type="subTitle" idx="1"/>
          </p:nvPr>
        </p:nvSpPr>
        <p:spPr>
          <a:xfrm>
            <a:off x="1452617" y="3531204"/>
            <a:ext cx="5530919" cy="1606576"/>
          </a:xfrm>
        </p:spPr>
        <p:txBody>
          <a:bodyPr>
            <a:normAutofit/>
          </a:bodyPr>
          <a:lstStyle/>
          <a:p>
            <a:r>
              <a:rPr lang="en-GB" sz="2400" u="sng" dirty="0">
                <a:latin typeface="Comic Sans MS" panose="030F0702030302020204" pitchFamily="66" charset="0"/>
              </a:rPr>
              <a:t>Mrs Tipton</a:t>
            </a:r>
          </a:p>
        </p:txBody>
      </p:sp>
      <p:cxnSp>
        <p:nvCxnSpPr>
          <p:cNvPr id="13" name="Straight Connector 12">
            <a:extLst>
              <a:ext uri="{FF2B5EF4-FFF2-40B4-BE49-F238E27FC236}">
                <a16:creationId xmlns:a16="http://schemas.microsoft.com/office/drawing/2014/main" id="{08499C1D-827E-4262-9D7E-C9C5D41F74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5" name="Group 14">
            <a:extLst>
              <a:ext uri="{FF2B5EF4-FFF2-40B4-BE49-F238E27FC236}">
                <a16:creationId xmlns:a16="http://schemas.microsoft.com/office/drawing/2014/main" id="{14769521-3FF2-4900-8E88-FE324129CB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6" name="Rectangle 15">
              <a:extLst>
                <a:ext uri="{FF2B5EF4-FFF2-40B4-BE49-F238E27FC236}">
                  <a16:creationId xmlns:a16="http://schemas.microsoft.com/office/drawing/2014/main" id="{81FA2858-515C-4B19-957E-E33BE2525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120D3D-6DFE-4D3F-821A-5DEB60B85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rotWithShape="1">
          <a:blip r:embed="rId2"/>
          <a:srcRect r="-1" b="18853"/>
          <a:stretch/>
        </p:blipFill>
        <p:spPr>
          <a:xfrm>
            <a:off x="8116373" y="1116345"/>
            <a:ext cx="2799103" cy="3866172"/>
          </a:xfrm>
          <a:prstGeom prst="rect">
            <a:avLst/>
          </a:prstGeom>
        </p:spPr>
      </p:pic>
      <p:pic>
        <p:nvPicPr>
          <p:cNvPr id="19" name="Picture 18">
            <a:extLst>
              <a:ext uri="{FF2B5EF4-FFF2-40B4-BE49-F238E27FC236}">
                <a16:creationId xmlns:a16="http://schemas.microsoft.com/office/drawing/2014/main" id="{734D3980-B8F4-49E4-BADC-88E2D3517D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90E57DF2-FA2B-4494-B47E-8180C6326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000766F-2DA7-5DA1-4A3D-7FED386EE040}"/>
              </a:ext>
            </a:extLst>
          </p:cNvPr>
          <p:cNvPicPr>
            <a:picLocks noChangeAspect="1"/>
          </p:cNvPicPr>
          <p:nvPr/>
        </p:nvPicPr>
        <p:blipFill>
          <a:blip r:embed="rId4"/>
          <a:stretch>
            <a:fillRect/>
          </a:stretch>
        </p:blipFill>
        <p:spPr>
          <a:xfrm>
            <a:off x="1949539" y="4226533"/>
            <a:ext cx="1192771" cy="1210708"/>
          </a:xfrm>
          <a:prstGeom prst="rect">
            <a:avLst/>
          </a:prstGeom>
        </p:spPr>
      </p:pic>
    </p:spTree>
    <p:extLst>
      <p:ext uri="{BB962C8B-B14F-4D97-AF65-F5344CB8AC3E}">
        <p14:creationId xmlns:p14="http://schemas.microsoft.com/office/powerpoint/2010/main" val="1430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09E31-FA57-25A7-C966-A1D5463F708E}"/>
              </a:ext>
            </a:extLst>
          </p:cNvPr>
          <p:cNvSpPr txBox="1"/>
          <p:nvPr/>
        </p:nvSpPr>
        <p:spPr>
          <a:xfrm>
            <a:off x="295423" y="140677"/>
            <a:ext cx="10367888" cy="5632311"/>
          </a:xfrm>
          <a:prstGeom prst="rect">
            <a:avLst/>
          </a:prstGeom>
          <a:noFill/>
        </p:spPr>
        <p:txBody>
          <a:bodyPr wrap="square" rtlCol="0">
            <a:spAutoFit/>
          </a:bodyPr>
          <a:lstStyle/>
          <a:p>
            <a:r>
              <a:rPr lang="en-GB" u="sng" dirty="0">
                <a:highlight>
                  <a:srgbClr val="FFFF00"/>
                </a:highlight>
                <a:latin typeface="Comic Sans MS" panose="030F0702030302020204" pitchFamily="66" charset="0"/>
              </a:rPr>
              <a:t>Special to Year 6</a:t>
            </a:r>
          </a:p>
          <a:p>
            <a:endParaRPr lang="en-GB" u="sng"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Additional responsibilities such as Head Boy/Girl, House Captains, Head of School Council</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We will be leading the Remembrance Assembly in November</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SATS week is week beginning </a:t>
            </a:r>
            <a:r>
              <a:rPr lang="en-GB">
                <a:latin typeface="Comic Sans MS" panose="030F0702030302020204" pitchFamily="66" charset="0"/>
              </a:rPr>
              <a:t>May 12</a:t>
            </a:r>
            <a:r>
              <a:rPr lang="en-GB" baseline="30000">
                <a:latin typeface="Comic Sans MS" panose="030F0702030302020204" pitchFamily="66" charset="0"/>
              </a:rPr>
              <a:t>th</a:t>
            </a:r>
            <a:r>
              <a:rPr lang="en-GB">
                <a:latin typeface="Comic Sans MS" panose="030F0702030302020204" pitchFamily="66" charset="0"/>
              </a:rPr>
              <a:t> 2025.</a:t>
            </a:r>
            <a:endParaRPr lang="en-GB" dirty="0">
              <a:latin typeface="Comic Sans MS" panose="030F0702030302020204" pitchFamily="66" charset="0"/>
            </a:endParaRPr>
          </a:p>
          <a:p>
            <a:r>
              <a:rPr lang="en-GB" dirty="0">
                <a:latin typeface="Comic Sans MS" panose="030F0702030302020204" pitchFamily="66" charset="0"/>
              </a:rPr>
              <a:t>(</a:t>
            </a:r>
            <a:r>
              <a:rPr lang="en-GB" i="1" dirty="0">
                <a:latin typeface="Comic Sans MS" panose="030F0702030302020204" pitchFamily="66" charset="0"/>
              </a:rPr>
              <a:t>more information to follow)</a:t>
            </a:r>
          </a:p>
          <a:p>
            <a:pPr marL="285750" indent="-285750">
              <a:buFont typeface="Arial" panose="020B0604020202020204" pitchFamily="34" charset="0"/>
              <a:buChar char="•"/>
            </a:pPr>
            <a:endParaRPr lang="en-GB" i="1" dirty="0">
              <a:latin typeface="Comic Sans MS" panose="030F0702030302020204" pitchFamily="66" charset="0"/>
            </a:endParaRPr>
          </a:p>
          <a:p>
            <a:r>
              <a:rPr lang="en-GB" sz="1800" i="1" dirty="0">
                <a:latin typeface="Comic Sans MS" panose="030F0702030302020204" pitchFamily="66" charset="0"/>
              </a:rPr>
              <a:t>We will encourage children to do their best and try to make it as uneventful as possible. It is not something we will be constantly talking about; I firmly believe in good teaching, not teaching to the test and educating in a whole sense.</a:t>
            </a:r>
          </a:p>
          <a:p>
            <a:r>
              <a:rPr lang="en-GB" sz="1800" b="1" u="sng" dirty="0">
                <a:latin typeface="Comic Sans MS" panose="030F0702030302020204" pitchFamily="66" charset="0"/>
              </a:rPr>
              <a:t>Please do not use any of the actual past papers as we use these for assessment purposes.</a:t>
            </a:r>
          </a:p>
          <a:p>
            <a:r>
              <a:rPr lang="en-GB" sz="1800" b="1" u="sng" dirty="0">
                <a:latin typeface="Comic Sans MS" panose="030F0702030302020204" pitchFamily="66" charset="0"/>
              </a:rPr>
              <a:t> </a:t>
            </a:r>
          </a:p>
          <a:p>
            <a:r>
              <a:rPr lang="en-GB" i="1" u="sng" dirty="0">
                <a:latin typeface="Comic Sans MS" panose="030F0702030302020204" pitchFamily="66" charset="0"/>
              </a:rPr>
              <a:t>After SATs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Year 6 Residential Trip- during May after SAT’s (Wednesday until Friday)</a:t>
            </a:r>
          </a:p>
          <a:p>
            <a:r>
              <a:rPr lang="en-GB" i="1" dirty="0">
                <a:latin typeface="Comic Sans MS" panose="030F0702030302020204" pitchFamily="66" charset="0"/>
              </a:rPr>
              <a:t>(more information to follow)</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Performance in the Summer Term and a Leavers Service in Church. </a:t>
            </a:r>
          </a:p>
        </p:txBody>
      </p:sp>
      <p:pic>
        <p:nvPicPr>
          <p:cNvPr id="3" name="Picture 2">
            <a:extLst>
              <a:ext uri="{FF2B5EF4-FFF2-40B4-BE49-F238E27FC236}">
                <a16:creationId xmlns:a16="http://schemas.microsoft.com/office/drawing/2014/main" id="{9228D2E4-DECE-BBD6-7B2B-3D7182C65DF1}"/>
              </a:ext>
            </a:extLst>
          </p:cNvPr>
          <p:cNvPicPr>
            <a:picLocks noChangeAspect="1"/>
          </p:cNvPicPr>
          <p:nvPr/>
        </p:nvPicPr>
        <p:blipFill>
          <a:blip r:embed="rId2"/>
          <a:stretch>
            <a:fillRect/>
          </a:stretch>
        </p:blipFill>
        <p:spPr>
          <a:xfrm>
            <a:off x="9672515" y="1402080"/>
            <a:ext cx="2318059" cy="1006907"/>
          </a:xfrm>
          <a:prstGeom prst="rect">
            <a:avLst/>
          </a:prstGeom>
        </p:spPr>
      </p:pic>
      <p:pic>
        <p:nvPicPr>
          <p:cNvPr id="4" name="Picture 3">
            <a:extLst>
              <a:ext uri="{FF2B5EF4-FFF2-40B4-BE49-F238E27FC236}">
                <a16:creationId xmlns:a16="http://schemas.microsoft.com/office/drawing/2014/main" id="{4845980E-9EF4-E051-557A-B939FF692355}"/>
              </a:ext>
            </a:extLst>
          </p:cNvPr>
          <p:cNvPicPr>
            <a:picLocks noChangeAspect="1"/>
          </p:cNvPicPr>
          <p:nvPr/>
        </p:nvPicPr>
        <p:blipFill>
          <a:blip r:embed="rId3"/>
          <a:stretch>
            <a:fillRect/>
          </a:stretch>
        </p:blipFill>
        <p:spPr>
          <a:xfrm>
            <a:off x="8942575" y="4020272"/>
            <a:ext cx="2748742" cy="2058819"/>
          </a:xfrm>
          <a:prstGeom prst="rect">
            <a:avLst/>
          </a:prstGeom>
        </p:spPr>
      </p:pic>
      <p:pic>
        <p:nvPicPr>
          <p:cNvPr id="5" name="Picture 4">
            <a:extLst>
              <a:ext uri="{FF2B5EF4-FFF2-40B4-BE49-F238E27FC236}">
                <a16:creationId xmlns:a16="http://schemas.microsoft.com/office/drawing/2014/main" id="{EE14068D-5B11-F8EC-00A0-EF5B1671FA9B}"/>
              </a:ext>
            </a:extLst>
          </p:cNvPr>
          <p:cNvPicPr>
            <a:picLocks noChangeAspect="1"/>
          </p:cNvPicPr>
          <p:nvPr/>
        </p:nvPicPr>
        <p:blipFill>
          <a:blip r:embed="rId4"/>
          <a:stretch>
            <a:fillRect/>
          </a:stretch>
        </p:blipFill>
        <p:spPr>
          <a:xfrm>
            <a:off x="10790904" y="94957"/>
            <a:ext cx="1188823" cy="1213209"/>
          </a:xfrm>
          <a:prstGeom prst="rect">
            <a:avLst/>
          </a:prstGeom>
        </p:spPr>
      </p:pic>
    </p:spTree>
    <p:extLst>
      <p:ext uri="{BB962C8B-B14F-4D97-AF65-F5344CB8AC3E}">
        <p14:creationId xmlns:p14="http://schemas.microsoft.com/office/powerpoint/2010/main" val="145453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44" name="Picture 4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49">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4" name="Rectangle 53">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5C2A57D7-0586-45CA-F8F7-94F4D11DD0C4}"/>
              </a:ext>
            </a:extLst>
          </p:cNvPr>
          <p:cNvSpPr txBox="1"/>
          <p:nvPr/>
        </p:nvSpPr>
        <p:spPr>
          <a:xfrm>
            <a:off x="450166" y="1278460"/>
            <a:ext cx="6551770" cy="4187885"/>
          </a:xfrm>
          <a:prstGeom prst="rect">
            <a:avLst/>
          </a:prstGeom>
        </p:spPr>
        <p:txBody>
          <a:bodyPr vert="horz" lIns="91440" tIns="45720" rIns="91440" bIns="45720" rtlCol="0" anchor="t">
            <a:normAutofit/>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2400" u="sng" dirty="0"/>
              <a:t>Contacting us</a:t>
            </a:r>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You can catch me at the end of the day</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Email into the school office and I will get back to you within 72hours (as school policy states)</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If you need specialist support with SEND please email </a:t>
            </a:r>
            <a:r>
              <a:rPr lang="en-US" dirty="0" err="1"/>
              <a:t>Mrs</a:t>
            </a:r>
            <a:r>
              <a:rPr lang="en-US" dirty="0"/>
              <a:t> Bannister through the school office as normal. </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I may phone home on occasion as necessary</a:t>
            </a:r>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1400" dirty="0"/>
          </a:p>
        </p:txBody>
      </p:sp>
      <p:grpSp>
        <p:nvGrpSpPr>
          <p:cNvPr id="56" name="Group 55">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57" name="Rectangle 56">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5" descr="Envelope">
            <a:extLst>
              <a:ext uri="{FF2B5EF4-FFF2-40B4-BE49-F238E27FC236}">
                <a16:creationId xmlns:a16="http://schemas.microsoft.com/office/drawing/2014/main" id="{A94E3479-42D8-030D-76CB-2F8B4257C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373" y="1649879"/>
            <a:ext cx="2799103" cy="2799103"/>
          </a:xfrm>
          <a:prstGeom prst="rect">
            <a:avLst/>
          </a:prstGeom>
        </p:spPr>
      </p:pic>
      <p:pic>
        <p:nvPicPr>
          <p:cNvPr id="62" name="Picture 61">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4" name="Straight Connector 63">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0F432F-14E8-5134-33A7-B27724B5433F}"/>
              </a:ext>
            </a:extLst>
          </p:cNvPr>
          <p:cNvPicPr>
            <a:picLocks noChangeAspect="1"/>
          </p:cNvPicPr>
          <p:nvPr/>
        </p:nvPicPr>
        <p:blipFill>
          <a:blip r:embed="rId5"/>
          <a:stretch>
            <a:fillRect/>
          </a:stretch>
        </p:blipFill>
        <p:spPr>
          <a:xfrm>
            <a:off x="9967079" y="878107"/>
            <a:ext cx="1188823" cy="1213209"/>
          </a:xfrm>
          <a:prstGeom prst="rect">
            <a:avLst/>
          </a:prstGeom>
        </p:spPr>
      </p:pic>
    </p:spTree>
    <p:extLst>
      <p:ext uri="{BB962C8B-B14F-4D97-AF65-F5344CB8AC3E}">
        <p14:creationId xmlns:p14="http://schemas.microsoft.com/office/powerpoint/2010/main" val="313350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p:cNvSpPr txBox="1"/>
          <p:nvPr/>
        </p:nvSpPr>
        <p:spPr>
          <a:xfrm>
            <a:off x="1452617" y="976508"/>
            <a:ext cx="5525305" cy="2367221"/>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5400" cap="all">
                <a:latin typeface="+mj-lt"/>
                <a:ea typeface="+mj-ea"/>
                <a:cs typeface="+mj-cs"/>
              </a:rPr>
              <a:t>Any questions</a:t>
            </a:r>
          </a:p>
        </p:txBody>
      </p:sp>
      <p:cxnSp>
        <p:nvCxnSpPr>
          <p:cNvPr id="20" name="Straight Connector 19">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3" name="Rectangle 22">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116373" y="2121468"/>
            <a:ext cx="2799103" cy="1855926"/>
          </a:xfrm>
          <a:prstGeom prst="rect">
            <a:avLst/>
          </a:prstGeom>
        </p:spPr>
      </p:pic>
      <p:pic>
        <p:nvPicPr>
          <p:cNvPr id="28" name="Picture 27">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4EDEAA-53DE-9456-40EE-9B4C231872F8}"/>
              </a:ext>
            </a:extLst>
          </p:cNvPr>
          <p:cNvPicPr>
            <a:picLocks noChangeAspect="1"/>
          </p:cNvPicPr>
          <p:nvPr/>
        </p:nvPicPr>
        <p:blipFill>
          <a:blip r:embed="rId4"/>
          <a:stretch>
            <a:fillRect/>
          </a:stretch>
        </p:blipFill>
        <p:spPr>
          <a:xfrm>
            <a:off x="3525790" y="3788489"/>
            <a:ext cx="1188823" cy="1213209"/>
          </a:xfrm>
          <a:prstGeom prst="rect">
            <a:avLst/>
          </a:prstGeom>
        </p:spPr>
      </p:pic>
    </p:spTree>
    <p:extLst>
      <p:ext uri="{BB962C8B-B14F-4D97-AF65-F5344CB8AC3E}">
        <p14:creationId xmlns:p14="http://schemas.microsoft.com/office/powerpoint/2010/main" val="17030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Our Class                            </a:t>
            </a:r>
          </a:p>
        </p:txBody>
      </p:sp>
      <p:sp>
        <p:nvSpPr>
          <p:cNvPr id="3" name="Content Placeholder 2"/>
          <p:cNvSpPr>
            <a:spLocks noGrp="1"/>
          </p:cNvSpPr>
          <p:nvPr>
            <p:ph idx="1"/>
          </p:nvPr>
        </p:nvSpPr>
        <p:spPr>
          <a:xfrm>
            <a:off x="324195" y="2061556"/>
            <a:ext cx="11029605" cy="4115408"/>
          </a:xfrm>
        </p:spPr>
        <p:txBody>
          <a:bodyPr>
            <a:normAutofit/>
          </a:bodyPr>
          <a:lstStyle/>
          <a:p>
            <a:r>
              <a:rPr lang="en-GB" sz="2000" dirty="0">
                <a:latin typeface="Comic Sans MS" panose="030F0702030302020204" pitchFamily="66" charset="0"/>
              </a:rPr>
              <a:t>Support Staff: </a:t>
            </a:r>
          </a:p>
          <a:p>
            <a:r>
              <a:rPr lang="en-GB" sz="2000" dirty="0">
                <a:latin typeface="Comic Sans MS" panose="030F0702030302020204" pitchFamily="66" charset="0"/>
              </a:rPr>
              <a:t>Mrs Tomson: Monday, Tuesday Wednesday</a:t>
            </a:r>
          </a:p>
          <a:p>
            <a:r>
              <a:rPr lang="en-GB" sz="2000" dirty="0">
                <a:latin typeface="Comic Sans MS" panose="030F0702030302020204" pitchFamily="66" charset="0"/>
              </a:rPr>
              <a:t>Mrs Dziama: Wednesday, Thursday, Friday </a:t>
            </a:r>
          </a:p>
          <a:p>
            <a:r>
              <a:rPr lang="en-GB" dirty="0">
                <a:latin typeface="Comic Sans MS" panose="030F0702030302020204" pitchFamily="66" charset="0"/>
              </a:rPr>
              <a:t>Mrs Green: Monday, Wednesday, Thursday, Friday</a:t>
            </a:r>
            <a:endParaRPr lang="en-GB" sz="2000" dirty="0">
              <a:latin typeface="Comic Sans MS" panose="030F0702030302020204" pitchFamily="66" charset="0"/>
            </a:endParaRPr>
          </a:p>
          <a:p>
            <a:r>
              <a:rPr lang="en-GB" dirty="0">
                <a:latin typeface="Comic Sans MS" panose="030F0702030302020204" pitchFamily="66" charset="0"/>
              </a:rPr>
              <a:t>Mrs Lightbourne- interventions, PPA cover on  Tuesday afternoon and Friday all day. </a:t>
            </a: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6E348D17-0237-5F60-69D5-44197CC852A9}"/>
              </a:ext>
            </a:extLst>
          </p:cNvPr>
          <p:cNvPicPr>
            <a:picLocks noChangeAspect="1"/>
          </p:cNvPicPr>
          <p:nvPr/>
        </p:nvPicPr>
        <p:blipFill>
          <a:blip r:embed="rId2"/>
          <a:stretch>
            <a:fillRect/>
          </a:stretch>
        </p:blipFill>
        <p:spPr>
          <a:xfrm>
            <a:off x="10657840" y="405949"/>
            <a:ext cx="1192771" cy="1210708"/>
          </a:xfrm>
          <a:prstGeom prst="rect">
            <a:avLst/>
          </a:prstGeom>
        </p:spPr>
      </p:pic>
    </p:spTree>
    <p:extLst>
      <p:ext uri="{BB962C8B-B14F-4D97-AF65-F5344CB8AC3E}">
        <p14:creationId xmlns:p14="http://schemas.microsoft.com/office/powerpoint/2010/main" val="144359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 name="Rectangle 9">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62" name="Picture 11">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13">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15">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5" name="Rectangle 17">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19">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7" name="Rectangle 21">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p:cNvSpPr txBox="1"/>
          <p:nvPr/>
        </p:nvSpPr>
        <p:spPr>
          <a:xfrm>
            <a:off x="98473" y="80180"/>
            <a:ext cx="7236079" cy="6045237"/>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endParaRPr lang="en-US" sz="2000" u="sng" dirty="0"/>
          </a:p>
          <a:p>
            <a:pPr algn="ctr" defTabSz="914400">
              <a:lnSpc>
                <a:spcPct val="110000"/>
              </a:lnSpc>
              <a:spcAft>
                <a:spcPts val="600"/>
              </a:spcAft>
              <a:buClr>
                <a:schemeClr val="accent1"/>
              </a:buClr>
              <a:buSzPct val="100000"/>
            </a:pPr>
            <a:r>
              <a:rPr lang="en-US" sz="3900" dirty="0"/>
              <a:t>           </a:t>
            </a:r>
            <a:r>
              <a:rPr lang="en-US" sz="3900" u="sng" dirty="0"/>
              <a:t>Daily routines:</a:t>
            </a:r>
          </a:p>
          <a:p>
            <a:pPr defTabSz="914400">
              <a:lnSpc>
                <a:spcPct val="110000"/>
              </a:lnSpc>
              <a:spcAft>
                <a:spcPts val="600"/>
              </a:spcAft>
              <a:buClr>
                <a:schemeClr val="accent1"/>
              </a:buClr>
              <a:buSzPct val="100000"/>
            </a:pPr>
            <a:endParaRPr lang="en-US" sz="2000" u="sng" dirty="0"/>
          </a:p>
          <a:p>
            <a:pPr indent="-228600" defTabSz="914400">
              <a:lnSpc>
                <a:spcPct val="110000"/>
              </a:lnSpc>
              <a:spcAft>
                <a:spcPts val="600"/>
              </a:spcAft>
              <a:buClr>
                <a:schemeClr val="accent1"/>
              </a:buClr>
              <a:buSzPct val="100000"/>
              <a:buFont typeface="Arial" panose="020B0604020202020204" pitchFamily="34" charset="0"/>
              <a:buChar char="•"/>
            </a:pPr>
            <a:endParaRPr lang="en-US" sz="2000" u="sng" dirty="0"/>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latin typeface="Comic Sans MS" panose="030F0702030302020204" pitchFamily="66" charset="0"/>
              </a:rPr>
              <a:t>Maths</a:t>
            </a:r>
            <a:r>
              <a:rPr lang="en-US" sz="2000" dirty="0">
                <a:latin typeface="Comic Sans MS" panose="030F0702030302020204" pitchFamily="66" charset="0"/>
              </a:rPr>
              <a:t> and English to be taught in the mornings</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2000" dirty="0">
              <a:latin typeface="Comic Sans MS" panose="030F0702030302020204" pitchFamily="66" charset="0"/>
            </a:endParaRP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latin typeface="Comic Sans MS" panose="030F0702030302020204" pitchFamily="66" charset="0"/>
              </a:rPr>
              <a:t>All other subjects in the afternoons</a:t>
            </a:r>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2000" dirty="0">
              <a:latin typeface="Comic Sans MS" panose="030F0702030302020204" pitchFamily="66" charset="0"/>
            </a:endParaRP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latin typeface="Comic Sans MS" panose="030F0702030302020204" pitchFamily="66" charset="0"/>
              </a:rPr>
              <a:t>PE days- Monday and Friday (children can wear PE kit to school)</a:t>
            </a:r>
          </a:p>
          <a:p>
            <a:pPr defTabSz="914400">
              <a:lnSpc>
                <a:spcPct val="110000"/>
              </a:lnSpc>
              <a:spcAft>
                <a:spcPts val="600"/>
              </a:spcAft>
              <a:buClr>
                <a:schemeClr val="accent1"/>
              </a:buClr>
              <a:buSzPct val="100000"/>
            </a:pPr>
            <a:endParaRPr lang="en-US" sz="2000" u="sng" dirty="0">
              <a:latin typeface="Comic Sans MS" panose="030F0702030302020204" pitchFamily="66" charset="0"/>
            </a:endParaRPr>
          </a:p>
          <a:p>
            <a:pPr marL="57150" defTabSz="914400">
              <a:lnSpc>
                <a:spcPct val="110000"/>
              </a:lnSpc>
              <a:spcAft>
                <a:spcPts val="600"/>
              </a:spcAft>
              <a:buClr>
                <a:schemeClr val="accent1"/>
              </a:buClr>
              <a:buSzPct val="100000"/>
            </a:pPr>
            <a:endParaRPr lang="en-US" sz="1000" i="1" dirty="0"/>
          </a:p>
          <a:p>
            <a:pPr indent="-228600" defTabSz="914400">
              <a:lnSpc>
                <a:spcPct val="110000"/>
              </a:lnSpc>
              <a:spcAft>
                <a:spcPts val="600"/>
              </a:spcAft>
              <a:buClr>
                <a:schemeClr val="accent1"/>
              </a:buClr>
              <a:buSzPct val="100000"/>
              <a:buFont typeface="Arial" panose="020B0604020202020204" pitchFamily="34" charset="0"/>
              <a:buChar char="•"/>
            </a:pPr>
            <a:endParaRPr lang="en-US" sz="1000" i="1" dirty="0"/>
          </a:p>
          <a:p>
            <a:pPr indent="-228600" defTabSz="914400">
              <a:lnSpc>
                <a:spcPct val="110000"/>
              </a:lnSpc>
              <a:spcAft>
                <a:spcPts val="600"/>
              </a:spcAft>
              <a:buClr>
                <a:schemeClr val="accent1"/>
              </a:buClr>
              <a:buSzPct val="100000"/>
              <a:buFont typeface="Arial" panose="020B0604020202020204" pitchFamily="34" charset="0"/>
              <a:buChar char="•"/>
            </a:pPr>
            <a:endParaRPr lang="en-US" sz="10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1000" dirty="0"/>
          </a:p>
        </p:txBody>
      </p:sp>
      <p:grpSp>
        <p:nvGrpSpPr>
          <p:cNvPr id="68" name="Group 23">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69" name="Rectangle 24">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25">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Rectangle 27">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758F3B-1E8C-D187-B28D-CE5B6DA4ABAC}"/>
              </a:ext>
            </a:extLst>
          </p:cNvPr>
          <p:cNvPicPr>
            <a:picLocks noChangeAspect="1"/>
          </p:cNvPicPr>
          <p:nvPr/>
        </p:nvPicPr>
        <p:blipFill>
          <a:blip r:embed="rId3"/>
          <a:stretch>
            <a:fillRect/>
          </a:stretch>
        </p:blipFill>
        <p:spPr>
          <a:xfrm>
            <a:off x="8805521" y="1116344"/>
            <a:ext cx="1420807" cy="1850789"/>
          </a:xfrm>
          <a:prstGeom prst="rect">
            <a:avLst/>
          </a:prstGeom>
        </p:spPr>
      </p:pic>
      <p:pic>
        <p:nvPicPr>
          <p:cNvPr id="5" name="Picture 4">
            <a:extLst>
              <a:ext uri="{FF2B5EF4-FFF2-40B4-BE49-F238E27FC236}">
                <a16:creationId xmlns:a16="http://schemas.microsoft.com/office/drawing/2014/main" id="{942CC66C-5884-8313-1F4D-44B3C7F36BCA}"/>
              </a:ext>
            </a:extLst>
          </p:cNvPr>
          <p:cNvPicPr>
            <a:picLocks noChangeAspect="1"/>
          </p:cNvPicPr>
          <p:nvPr/>
        </p:nvPicPr>
        <p:blipFill>
          <a:blip r:embed="rId4"/>
          <a:stretch>
            <a:fillRect/>
          </a:stretch>
        </p:blipFill>
        <p:spPr>
          <a:xfrm>
            <a:off x="8590529" y="3131726"/>
            <a:ext cx="1850790" cy="1850790"/>
          </a:xfrm>
          <a:prstGeom prst="rect">
            <a:avLst/>
          </a:prstGeom>
        </p:spPr>
      </p:pic>
      <p:pic>
        <p:nvPicPr>
          <p:cNvPr id="72" name="Picture 29">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3" name="Straight Connector 31">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34E3B6B-3BFC-D48B-95C0-AB74021DB219}"/>
              </a:ext>
            </a:extLst>
          </p:cNvPr>
          <p:cNvPicPr>
            <a:picLocks noChangeAspect="1"/>
          </p:cNvPicPr>
          <p:nvPr/>
        </p:nvPicPr>
        <p:blipFill>
          <a:blip r:embed="rId5"/>
          <a:stretch>
            <a:fillRect/>
          </a:stretch>
        </p:blipFill>
        <p:spPr>
          <a:xfrm>
            <a:off x="520882" y="509739"/>
            <a:ext cx="1188823" cy="1213209"/>
          </a:xfrm>
          <a:prstGeom prst="rect">
            <a:avLst/>
          </a:prstGeom>
        </p:spPr>
      </p:pic>
    </p:spTree>
    <p:extLst>
      <p:ext uri="{BB962C8B-B14F-4D97-AF65-F5344CB8AC3E}">
        <p14:creationId xmlns:p14="http://schemas.microsoft.com/office/powerpoint/2010/main" val="425638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68" y="613954"/>
            <a:ext cx="10646229" cy="3416320"/>
          </a:xfrm>
          <a:prstGeom prst="rect">
            <a:avLst/>
          </a:prstGeom>
          <a:noFill/>
        </p:spPr>
        <p:txBody>
          <a:bodyPr wrap="square" rtlCol="0">
            <a:spAutoFit/>
          </a:bodyPr>
          <a:lstStyle/>
          <a:p>
            <a:endParaRPr lang="en-GB" sz="2000" dirty="0">
              <a:latin typeface="Comic Sans MS" panose="030F0702030302020204" pitchFamily="66" charset="0"/>
            </a:endParaRPr>
          </a:p>
          <a:p>
            <a:r>
              <a:rPr lang="en-GB" sz="2800" u="sng" dirty="0">
                <a:latin typeface="Comic Sans MS" panose="030F0702030302020204" pitchFamily="66" charset="0"/>
              </a:rPr>
              <a:t>Topics this year:</a:t>
            </a:r>
          </a:p>
          <a:p>
            <a:endParaRPr lang="en-GB" sz="2800" u="sng" dirty="0">
              <a:latin typeface="Comic Sans MS" panose="030F0702030302020204" pitchFamily="66" charset="0"/>
            </a:endParaRPr>
          </a:p>
          <a:p>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World War 2 –Autumn Term</a:t>
            </a:r>
          </a:p>
          <a:p>
            <a:pPr marL="285750" indent="-285750">
              <a:buFont typeface="Arial" panose="020B0604020202020204" pitchFamily="34" charset="0"/>
              <a:buChar char="•"/>
            </a:pPr>
            <a:r>
              <a:rPr lang="en-GB" sz="2000" dirty="0">
                <a:latin typeface="Comic Sans MS" panose="030F0702030302020204" pitchFamily="66" charset="0"/>
              </a:rPr>
              <a:t>Frozen Kingdom (The Polar Regions)- Spring Term</a:t>
            </a:r>
          </a:p>
          <a:p>
            <a:pPr marL="285750" indent="-285750">
              <a:buFont typeface="Arial" panose="020B0604020202020204" pitchFamily="34" charset="0"/>
              <a:buChar char="•"/>
            </a:pPr>
            <a:r>
              <a:rPr lang="en-GB" sz="2000" dirty="0">
                <a:latin typeface="Comic Sans MS" panose="030F0702030302020204" pitchFamily="66" charset="0"/>
              </a:rPr>
              <a:t>Ancient Greece and the Geography of Greece- Summer Term</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There will be a cross curricular approach where possible.</a:t>
            </a:r>
          </a:p>
        </p:txBody>
      </p:sp>
      <p:pic>
        <p:nvPicPr>
          <p:cNvPr id="3" name="Picture 2">
            <a:extLst>
              <a:ext uri="{FF2B5EF4-FFF2-40B4-BE49-F238E27FC236}">
                <a16:creationId xmlns:a16="http://schemas.microsoft.com/office/drawing/2014/main" id="{1A2220B3-4D4A-EC3A-2CE9-09CE1DE7FC19}"/>
              </a:ext>
            </a:extLst>
          </p:cNvPr>
          <p:cNvPicPr>
            <a:picLocks noChangeAspect="1"/>
          </p:cNvPicPr>
          <p:nvPr/>
        </p:nvPicPr>
        <p:blipFill>
          <a:blip r:embed="rId2"/>
          <a:stretch>
            <a:fillRect/>
          </a:stretch>
        </p:blipFill>
        <p:spPr>
          <a:xfrm>
            <a:off x="9948215" y="392557"/>
            <a:ext cx="1762125" cy="2590800"/>
          </a:xfrm>
          <a:prstGeom prst="rect">
            <a:avLst/>
          </a:prstGeom>
        </p:spPr>
      </p:pic>
      <p:pic>
        <p:nvPicPr>
          <p:cNvPr id="4" name="Picture 3">
            <a:extLst>
              <a:ext uri="{FF2B5EF4-FFF2-40B4-BE49-F238E27FC236}">
                <a16:creationId xmlns:a16="http://schemas.microsoft.com/office/drawing/2014/main" id="{BB3D30B5-D4C2-03F5-9A2D-3FA91E5ECCAC}"/>
              </a:ext>
            </a:extLst>
          </p:cNvPr>
          <p:cNvPicPr>
            <a:picLocks noChangeAspect="1"/>
          </p:cNvPicPr>
          <p:nvPr/>
        </p:nvPicPr>
        <p:blipFill>
          <a:blip r:embed="rId3"/>
          <a:stretch>
            <a:fillRect/>
          </a:stretch>
        </p:blipFill>
        <p:spPr>
          <a:xfrm>
            <a:off x="9240360" y="3768357"/>
            <a:ext cx="2742617" cy="2196521"/>
          </a:xfrm>
          <a:prstGeom prst="rect">
            <a:avLst/>
          </a:prstGeom>
        </p:spPr>
      </p:pic>
      <p:pic>
        <p:nvPicPr>
          <p:cNvPr id="5" name="Picture 4">
            <a:extLst>
              <a:ext uri="{FF2B5EF4-FFF2-40B4-BE49-F238E27FC236}">
                <a16:creationId xmlns:a16="http://schemas.microsoft.com/office/drawing/2014/main" id="{EC23BAEF-E9FB-AA78-9F50-08797E130EFD}"/>
              </a:ext>
            </a:extLst>
          </p:cNvPr>
          <p:cNvPicPr>
            <a:picLocks noChangeAspect="1"/>
          </p:cNvPicPr>
          <p:nvPr/>
        </p:nvPicPr>
        <p:blipFill>
          <a:blip r:embed="rId4"/>
          <a:stretch>
            <a:fillRect/>
          </a:stretch>
        </p:blipFill>
        <p:spPr>
          <a:xfrm>
            <a:off x="7001044" y="267358"/>
            <a:ext cx="2590800" cy="1724025"/>
          </a:xfrm>
          <a:prstGeom prst="rect">
            <a:avLst/>
          </a:prstGeom>
        </p:spPr>
      </p:pic>
      <p:pic>
        <p:nvPicPr>
          <p:cNvPr id="6" name="Picture 5">
            <a:extLst>
              <a:ext uri="{FF2B5EF4-FFF2-40B4-BE49-F238E27FC236}">
                <a16:creationId xmlns:a16="http://schemas.microsoft.com/office/drawing/2014/main" id="{6BE4F370-2D55-A473-94D7-9F7A4114D26D}"/>
              </a:ext>
            </a:extLst>
          </p:cNvPr>
          <p:cNvPicPr>
            <a:picLocks noChangeAspect="1"/>
          </p:cNvPicPr>
          <p:nvPr/>
        </p:nvPicPr>
        <p:blipFill>
          <a:blip r:embed="rId5"/>
          <a:stretch>
            <a:fillRect/>
          </a:stretch>
        </p:blipFill>
        <p:spPr>
          <a:xfrm>
            <a:off x="209023" y="4751669"/>
            <a:ext cx="1188823" cy="1213209"/>
          </a:xfrm>
          <a:prstGeom prst="rect">
            <a:avLst/>
          </a:prstGeom>
        </p:spPr>
      </p:pic>
    </p:spTree>
    <p:extLst>
      <p:ext uri="{BB962C8B-B14F-4D97-AF65-F5344CB8AC3E}">
        <p14:creationId xmlns:p14="http://schemas.microsoft.com/office/powerpoint/2010/main" val="96311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337" y="953589"/>
            <a:ext cx="10594567" cy="4093428"/>
          </a:xfrm>
          <a:prstGeom prst="rect">
            <a:avLst/>
          </a:prstGeom>
          <a:noFill/>
        </p:spPr>
        <p:txBody>
          <a:bodyPr wrap="none" rtlCol="0">
            <a:spAutoFit/>
          </a:bodyPr>
          <a:lstStyle/>
          <a:p>
            <a:r>
              <a:rPr lang="en-GB" sz="2000" u="sng" dirty="0">
                <a:latin typeface="Comic Sans MS" panose="030F0702030302020204" pitchFamily="66" charset="0"/>
              </a:rPr>
              <a:t>Moving into Year 6</a:t>
            </a:r>
          </a:p>
          <a:p>
            <a:endParaRPr lang="en-GB" sz="2000" u="sng"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More focus on independence and responsibility</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Role Models- Children should be setting an example to the younger children in school</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It’s okay to be challenged – moving into our stretch zones</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Mistakes are okay as long as you try your best at all times!</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Growth mind-set – persevere to achieve your goals. </a:t>
            </a:r>
          </a:p>
          <a:p>
            <a:endParaRPr lang="en-GB" sz="2000" dirty="0">
              <a:latin typeface="Comic Sans MS" panose="030F0702030302020204" pitchFamily="66" charset="0"/>
            </a:endParaRPr>
          </a:p>
          <a:p>
            <a:r>
              <a:rPr lang="en-GB" sz="2000" dirty="0">
                <a:latin typeface="Comic Sans MS" panose="030F0702030302020204" pitchFamily="66" charset="0"/>
              </a:rPr>
              <a:t>We don’t always succeed in our 1st attempt- </a:t>
            </a:r>
            <a:r>
              <a:rPr lang="en-GB" sz="2000" i="1" dirty="0">
                <a:latin typeface="Comic Sans MS" panose="030F0702030302020204" pitchFamily="66" charset="0"/>
              </a:rPr>
              <a:t>building resilience is key!</a:t>
            </a:r>
          </a:p>
        </p:txBody>
      </p:sp>
      <p:pic>
        <p:nvPicPr>
          <p:cNvPr id="3" name="Picture 2">
            <a:extLst>
              <a:ext uri="{FF2B5EF4-FFF2-40B4-BE49-F238E27FC236}">
                <a16:creationId xmlns:a16="http://schemas.microsoft.com/office/drawing/2014/main" id="{33890B26-29AA-31FB-28DF-1C82D0C13EC7}"/>
              </a:ext>
            </a:extLst>
          </p:cNvPr>
          <p:cNvPicPr>
            <a:picLocks noChangeAspect="1"/>
          </p:cNvPicPr>
          <p:nvPr/>
        </p:nvPicPr>
        <p:blipFill>
          <a:blip r:embed="rId2"/>
          <a:stretch>
            <a:fillRect/>
          </a:stretch>
        </p:blipFill>
        <p:spPr>
          <a:xfrm>
            <a:off x="9805182" y="3000303"/>
            <a:ext cx="2151771" cy="2151771"/>
          </a:xfrm>
          <a:prstGeom prst="rect">
            <a:avLst/>
          </a:prstGeom>
        </p:spPr>
      </p:pic>
      <p:pic>
        <p:nvPicPr>
          <p:cNvPr id="4" name="Picture 3">
            <a:extLst>
              <a:ext uri="{FF2B5EF4-FFF2-40B4-BE49-F238E27FC236}">
                <a16:creationId xmlns:a16="http://schemas.microsoft.com/office/drawing/2014/main" id="{5A053D2D-9396-C539-969F-B160D47973E3}"/>
              </a:ext>
            </a:extLst>
          </p:cNvPr>
          <p:cNvPicPr>
            <a:picLocks noChangeAspect="1"/>
          </p:cNvPicPr>
          <p:nvPr/>
        </p:nvPicPr>
        <p:blipFill>
          <a:blip r:embed="rId3"/>
          <a:stretch>
            <a:fillRect/>
          </a:stretch>
        </p:blipFill>
        <p:spPr>
          <a:xfrm>
            <a:off x="10439348" y="346984"/>
            <a:ext cx="1188823" cy="1213209"/>
          </a:xfrm>
          <a:prstGeom prst="rect">
            <a:avLst/>
          </a:prstGeom>
        </p:spPr>
      </p:pic>
    </p:spTree>
    <p:extLst>
      <p:ext uri="{BB962C8B-B14F-4D97-AF65-F5344CB8AC3E}">
        <p14:creationId xmlns:p14="http://schemas.microsoft.com/office/powerpoint/2010/main" val="203363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470263"/>
            <a:ext cx="9575074" cy="6801862"/>
          </a:xfrm>
          <a:prstGeom prst="rect">
            <a:avLst/>
          </a:prstGeom>
          <a:noFill/>
        </p:spPr>
        <p:txBody>
          <a:bodyPr wrap="square" rtlCol="0">
            <a:spAutoFit/>
          </a:bodyPr>
          <a:lstStyle/>
          <a:p>
            <a:r>
              <a:rPr lang="en-GB" sz="2800" u="sng" dirty="0">
                <a:latin typeface="Comic Sans MS" panose="030F0702030302020204" pitchFamily="66" charset="0"/>
              </a:rPr>
              <a:t>Reading</a:t>
            </a:r>
          </a:p>
          <a:p>
            <a:endParaRPr lang="en-GB" sz="2000" u="sng" dirty="0">
              <a:latin typeface="Comic Sans MS" panose="030F0702030302020204" pitchFamily="66" charset="0"/>
            </a:endParaRPr>
          </a:p>
          <a:p>
            <a:endParaRPr lang="en-GB" sz="2000" dirty="0">
              <a:latin typeface="Comic Sans MS" panose="030F0702030302020204" pitchFamily="66" charset="0"/>
            </a:endParaRPr>
          </a:p>
          <a:p>
            <a:r>
              <a:rPr lang="en-GB" sz="2000" u="sng" dirty="0">
                <a:latin typeface="Comic Sans MS" panose="030F0702030302020204" pitchFamily="66" charset="0"/>
              </a:rPr>
              <a:t>Home Reader </a:t>
            </a:r>
            <a:r>
              <a:rPr lang="en-GB" sz="2000" dirty="0">
                <a:latin typeface="Comic Sans MS" panose="030F0702030302020204" pitchFamily="66" charset="0"/>
              </a:rPr>
              <a:t>(All of Year 6 will get the same book) discuss the book in depth – paying particular attention to:</a:t>
            </a:r>
          </a:p>
          <a:p>
            <a:pPr marL="285750" indent="-285750">
              <a:buFont typeface="Arial" panose="020B0604020202020204" pitchFamily="34" charset="0"/>
              <a:buChar char="•"/>
            </a:pPr>
            <a:r>
              <a:rPr lang="en-GB" sz="2000" dirty="0">
                <a:latin typeface="Comic Sans MS" panose="030F0702030302020204" pitchFamily="66" charset="0"/>
              </a:rPr>
              <a:t> new vocabulary</a:t>
            </a:r>
          </a:p>
          <a:p>
            <a:pPr marL="285750" indent="-285750">
              <a:buFont typeface="Arial" panose="020B0604020202020204" pitchFamily="34" charset="0"/>
              <a:buChar char="•"/>
            </a:pPr>
            <a:r>
              <a:rPr lang="en-GB" sz="2000" dirty="0">
                <a:latin typeface="Comic Sans MS" panose="030F0702030302020204" pitchFamily="66" charset="0"/>
              </a:rPr>
              <a:t> predicting what might happen next</a:t>
            </a:r>
          </a:p>
          <a:p>
            <a:pPr marL="285750" indent="-285750">
              <a:buFont typeface="Arial" panose="020B0604020202020204" pitchFamily="34" charset="0"/>
              <a:buChar char="•"/>
            </a:pPr>
            <a:r>
              <a:rPr lang="en-GB" sz="2000" dirty="0">
                <a:latin typeface="Comic Sans MS" panose="030F0702030302020204" pitchFamily="66" charset="0"/>
              </a:rPr>
              <a:t> summarising what they have read</a:t>
            </a:r>
          </a:p>
          <a:p>
            <a:pPr marL="285750" indent="-285750">
              <a:buFont typeface="Arial" panose="020B0604020202020204" pitchFamily="34" charset="0"/>
              <a:buChar char="•"/>
            </a:pPr>
            <a:r>
              <a:rPr lang="en-GB" sz="2000" dirty="0">
                <a:latin typeface="Comic Sans MS" panose="030F0702030302020204" pitchFamily="66" charset="0"/>
              </a:rPr>
              <a:t>making inferences based on the text</a:t>
            </a:r>
          </a:p>
          <a:p>
            <a:endParaRPr lang="en-GB" sz="2000" dirty="0">
              <a:latin typeface="Comic Sans MS" panose="030F0702030302020204" pitchFamily="66" charset="0"/>
            </a:endParaRPr>
          </a:p>
          <a:p>
            <a:r>
              <a:rPr lang="en-GB" sz="2000" u="sng" dirty="0">
                <a:latin typeface="Comic Sans MS" panose="030F0702030302020204" pitchFamily="66" charset="0"/>
              </a:rPr>
              <a:t>Class reader</a:t>
            </a:r>
            <a:r>
              <a:rPr lang="en-GB" sz="2000" dirty="0">
                <a:latin typeface="Comic Sans MS" panose="030F0702030302020204" pitchFamily="66" charset="0"/>
              </a:rPr>
              <a:t>: These are high quality texts to be shared in class. This half term it will be ‘Goodnight Mr Tom’ relating to our WW2 topic. </a:t>
            </a:r>
          </a:p>
          <a:p>
            <a:endParaRPr lang="en-GB" sz="2000" dirty="0">
              <a:latin typeface="Comic Sans MS" panose="030F0702030302020204" pitchFamily="66" charset="0"/>
            </a:endParaRPr>
          </a:p>
          <a:p>
            <a:r>
              <a:rPr lang="en-GB" sz="2000" dirty="0">
                <a:latin typeface="Comic Sans MS" panose="030F0702030302020204" pitchFamily="66" charset="0"/>
              </a:rPr>
              <a:t>Encourage a range of reading at home (magazines, newspapers, comics, recipes etc)</a:t>
            </a:r>
          </a:p>
          <a:p>
            <a:endParaRPr lang="en-GB" sz="2000" dirty="0">
              <a:latin typeface="Comic Sans MS" panose="030F0702030302020204" pitchFamily="66" charset="0"/>
            </a:endParaRPr>
          </a:p>
          <a:p>
            <a:endParaRPr lang="en-GB" dirty="0">
              <a:latin typeface="Comic Sans MS" panose="030F0702030302020204" pitchFamily="66" charset="0"/>
            </a:endParaRPr>
          </a:p>
          <a:p>
            <a:endParaRPr lang="en-GB" i="1"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3" name="Picture 2">
            <a:extLst>
              <a:ext uri="{FF2B5EF4-FFF2-40B4-BE49-F238E27FC236}">
                <a16:creationId xmlns:a16="http://schemas.microsoft.com/office/drawing/2014/main" id="{5CC9A195-0D53-83BF-995C-1B66897CA1F5}"/>
              </a:ext>
            </a:extLst>
          </p:cNvPr>
          <p:cNvPicPr>
            <a:picLocks noChangeAspect="1"/>
          </p:cNvPicPr>
          <p:nvPr/>
        </p:nvPicPr>
        <p:blipFill>
          <a:blip r:embed="rId2"/>
          <a:stretch>
            <a:fillRect/>
          </a:stretch>
        </p:blipFill>
        <p:spPr>
          <a:xfrm>
            <a:off x="9888269" y="4883373"/>
            <a:ext cx="2303731" cy="1974627"/>
          </a:xfrm>
          <a:prstGeom prst="rect">
            <a:avLst/>
          </a:prstGeom>
        </p:spPr>
      </p:pic>
      <p:pic>
        <p:nvPicPr>
          <p:cNvPr id="4" name="Picture 3">
            <a:extLst>
              <a:ext uri="{FF2B5EF4-FFF2-40B4-BE49-F238E27FC236}">
                <a16:creationId xmlns:a16="http://schemas.microsoft.com/office/drawing/2014/main" id="{7FA9A71A-BC7B-AE0F-D102-E5187361EB77}"/>
              </a:ext>
            </a:extLst>
          </p:cNvPr>
          <p:cNvPicPr>
            <a:picLocks noChangeAspect="1"/>
          </p:cNvPicPr>
          <p:nvPr/>
        </p:nvPicPr>
        <p:blipFill>
          <a:blip r:embed="rId3"/>
          <a:stretch>
            <a:fillRect/>
          </a:stretch>
        </p:blipFill>
        <p:spPr>
          <a:xfrm>
            <a:off x="9634745" y="1974627"/>
            <a:ext cx="2371725" cy="1714500"/>
          </a:xfrm>
          <a:prstGeom prst="rect">
            <a:avLst/>
          </a:prstGeom>
        </p:spPr>
      </p:pic>
      <p:pic>
        <p:nvPicPr>
          <p:cNvPr id="5" name="Picture 4">
            <a:extLst>
              <a:ext uri="{FF2B5EF4-FFF2-40B4-BE49-F238E27FC236}">
                <a16:creationId xmlns:a16="http://schemas.microsoft.com/office/drawing/2014/main" id="{BBFC2285-6341-490C-9C5E-B9578C07808F}"/>
              </a:ext>
            </a:extLst>
          </p:cNvPr>
          <p:cNvPicPr>
            <a:picLocks noChangeAspect="1"/>
          </p:cNvPicPr>
          <p:nvPr/>
        </p:nvPicPr>
        <p:blipFill>
          <a:blip r:embed="rId4"/>
          <a:stretch>
            <a:fillRect/>
          </a:stretch>
        </p:blipFill>
        <p:spPr>
          <a:xfrm>
            <a:off x="10535995" y="173776"/>
            <a:ext cx="1188823" cy="1213209"/>
          </a:xfrm>
          <a:prstGeom prst="rect">
            <a:avLst/>
          </a:prstGeom>
        </p:spPr>
      </p:pic>
    </p:spTree>
    <p:extLst>
      <p:ext uri="{BB962C8B-B14F-4D97-AF65-F5344CB8AC3E}">
        <p14:creationId xmlns:p14="http://schemas.microsoft.com/office/powerpoint/2010/main" val="20533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3BE02-657E-868C-896F-F33100FAE877}"/>
              </a:ext>
            </a:extLst>
          </p:cNvPr>
          <p:cNvSpPr txBox="1"/>
          <p:nvPr/>
        </p:nvSpPr>
        <p:spPr>
          <a:xfrm>
            <a:off x="773083" y="83848"/>
            <a:ext cx="8281103" cy="6093976"/>
          </a:xfrm>
          <a:prstGeom prst="rect">
            <a:avLst/>
          </a:prstGeom>
          <a:noFill/>
        </p:spPr>
        <p:txBody>
          <a:bodyPr wrap="square">
            <a:spAutoFit/>
          </a:bodyPr>
          <a:lstStyle/>
          <a:p>
            <a:r>
              <a:rPr lang="en-GB" sz="2000" u="sng" dirty="0">
                <a:latin typeface="Comic Sans MS" panose="030F0702030302020204" pitchFamily="66" charset="0"/>
              </a:rPr>
              <a:t>Home Learning</a:t>
            </a:r>
          </a:p>
          <a:p>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Home Reader with comprehension questions</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Weekly spellings to be tested on a Friday (differentiated for children that need it)</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Mathletics set online.</a:t>
            </a:r>
          </a:p>
          <a:p>
            <a:pPr marL="285750" indent="-285750">
              <a:buFont typeface="Arial" panose="020B0604020202020204" pitchFamily="34" charset="0"/>
              <a:buChar char="•"/>
            </a:pP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Reading for pleasure book (picked by your child)</a:t>
            </a:r>
          </a:p>
          <a:p>
            <a:endParaRPr lang="en-GB" sz="2000" dirty="0">
              <a:latin typeface="Comic Sans MS" panose="030F0702030302020204" pitchFamily="66" charset="0"/>
            </a:endParaRPr>
          </a:p>
          <a:p>
            <a:r>
              <a:rPr lang="en-GB" i="1" dirty="0">
                <a:latin typeface="Comic Sans MS" panose="030F0702030302020204" pitchFamily="66" charset="0"/>
              </a:rPr>
              <a:t>*Some children will be sent home with a book from </a:t>
            </a:r>
          </a:p>
          <a:p>
            <a:r>
              <a:rPr lang="en-GB" i="1" dirty="0">
                <a:latin typeface="Comic Sans MS" panose="030F0702030302020204" pitchFamily="66" charset="0"/>
              </a:rPr>
              <a:t>our reading scheme. This is in addition to the home reader and </a:t>
            </a:r>
          </a:p>
          <a:p>
            <a:r>
              <a:rPr lang="en-GB" i="1" dirty="0">
                <a:latin typeface="Comic Sans MS" panose="030F0702030302020204" pitchFamily="66" charset="0"/>
              </a:rPr>
              <a:t>is given to increase your child’s reading fluency (please read this with them if they receive one).</a:t>
            </a:r>
          </a:p>
          <a:p>
            <a:endParaRPr lang="en-GB" i="1" dirty="0">
              <a:latin typeface="Comic Sans MS" panose="030F0702030302020204" pitchFamily="66" charset="0"/>
            </a:endParaRPr>
          </a:p>
          <a:p>
            <a:r>
              <a:rPr lang="en-GB" sz="2000" i="1" u="sng" dirty="0">
                <a:highlight>
                  <a:srgbClr val="FFFF00"/>
                </a:highlight>
                <a:latin typeface="Comic Sans MS" panose="030F0702030302020204" pitchFamily="66" charset="0"/>
              </a:rPr>
              <a:t>As last year</a:t>
            </a:r>
          </a:p>
          <a:p>
            <a:endParaRPr lang="en-GB" sz="2000" i="1" u="sng" dirty="0">
              <a:highlight>
                <a:srgbClr val="FFFF00"/>
              </a:highlight>
              <a:latin typeface="Comic Sans MS" panose="030F0702030302020204" pitchFamily="66" charset="0"/>
            </a:endParaRPr>
          </a:p>
          <a:p>
            <a:r>
              <a:rPr lang="en-GB" sz="2000" i="1" u="sng" dirty="0">
                <a:latin typeface="Comic Sans MS" panose="030F0702030302020204" pitchFamily="66" charset="0"/>
              </a:rPr>
              <a:t>NB daily breaktime snacks to be fruit/healthy apart from Friday please.</a:t>
            </a:r>
          </a:p>
        </p:txBody>
      </p:sp>
      <p:pic>
        <p:nvPicPr>
          <p:cNvPr id="4" name="Picture 3">
            <a:extLst>
              <a:ext uri="{FF2B5EF4-FFF2-40B4-BE49-F238E27FC236}">
                <a16:creationId xmlns:a16="http://schemas.microsoft.com/office/drawing/2014/main" id="{5985B7CE-E659-6FF2-C072-995152038FC5}"/>
              </a:ext>
            </a:extLst>
          </p:cNvPr>
          <p:cNvPicPr>
            <a:picLocks noChangeAspect="1"/>
          </p:cNvPicPr>
          <p:nvPr/>
        </p:nvPicPr>
        <p:blipFill>
          <a:blip r:embed="rId2"/>
          <a:stretch>
            <a:fillRect/>
          </a:stretch>
        </p:blipFill>
        <p:spPr>
          <a:xfrm>
            <a:off x="8786552" y="2019446"/>
            <a:ext cx="3164451" cy="2222781"/>
          </a:xfrm>
          <a:prstGeom prst="rect">
            <a:avLst/>
          </a:prstGeom>
        </p:spPr>
      </p:pic>
      <p:pic>
        <p:nvPicPr>
          <p:cNvPr id="2" name="Picture 1">
            <a:extLst>
              <a:ext uri="{FF2B5EF4-FFF2-40B4-BE49-F238E27FC236}">
                <a16:creationId xmlns:a16="http://schemas.microsoft.com/office/drawing/2014/main" id="{B9BE0DBE-AFC2-8631-BEEB-B6F9F34FEA24}"/>
              </a:ext>
            </a:extLst>
          </p:cNvPr>
          <p:cNvPicPr>
            <a:picLocks noChangeAspect="1"/>
          </p:cNvPicPr>
          <p:nvPr/>
        </p:nvPicPr>
        <p:blipFill>
          <a:blip r:embed="rId3"/>
          <a:stretch>
            <a:fillRect/>
          </a:stretch>
        </p:blipFill>
        <p:spPr>
          <a:xfrm>
            <a:off x="10479988" y="333195"/>
            <a:ext cx="1188823" cy="1213209"/>
          </a:xfrm>
          <a:prstGeom prst="rect">
            <a:avLst/>
          </a:prstGeom>
        </p:spPr>
      </p:pic>
    </p:spTree>
    <p:extLst>
      <p:ext uri="{BB962C8B-B14F-4D97-AF65-F5344CB8AC3E}">
        <p14:creationId xmlns:p14="http://schemas.microsoft.com/office/powerpoint/2010/main" val="203133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3" y="1084217"/>
            <a:ext cx="9339943" cy="3416320"/>
          </a:xfrm>
          <a:prstGeom prst="rect">
            <a:avLst/>
          </a:prstGeom>
          <a:noFill/>
        </p:spPr>
        <p:txBody>
          <a:bodyPr wrap="square" rtlCol="0">
            <a:spAutoFit/>
          </a:bodyPr>
          <a:lstStyle/>
          <a:p>
            <a:r>
              <a:rPr lang="en-GB" sz="2400" u="sng" dirty="0">
                <a:latin typeface="Comic Sans MS" panose="030F0702030302020204" pitchFamily="66" charset="0"/>
              </a:rPr>
              <a:t>Times Tables</a:t>
            </a:r>
          </a:p>
          <a:p>
            <a:endParaRPr lang="en-GB" sz="2400" dirty="0">
              <a:latin typeface="Comic Sans MS" panose="030F0702030302020204" pitchFamily="66" charset="0"/>
            </a:endParaRPr>
          </a:p>
          <a:p>
            <a:r>
              <a:rPr lang="en-GB" sz="2400" dirty="0">
                <a:latin typeface="Comic Sans MS" panose="030F0702030302020204" pitchFamily="66" charset="0"/>
              </a:rPr>
              <a:t>Times tables are the building blocks of your child’s Maths knowledge and need to be learnt and revised for easy recall. </a:t>
            </a:r>
          </a:p>
          <a:p>
            <a:endParaRPr lang="en-GB" sz="2400" dirty="0">
              <a:latin typeface="Comic Sans MS" panose="030F0702030302020204" pitchFamily="66" charset="0"/>
            </a:endParaRPr>
          </a:p>
          <a:p>
            <a:r>
              <a:rPr lang="en-GB" sz="2400" dirty="0">
                <a:latin typeface="Comic Sans MS" panose="030F0702030302020204" pitchFamily="66" charset="0"/>
              </a:rPr>
              <a:t>Children have access to Times Table Rock Stars at home via their personalised log-ons.</a:t>
            </a:r>
          </a:p>
          <a:p>
            <a:endParaRPr lang="en-GB" sz="2400" dirty="0">
              <a:latin typeface="Comic Sans MS" panose="030F0702030302020204" pitchFamily="66" charset="0"/>
            </a:endParaRPr>
          </a:p>
          <a:p>
            <a:r>
              <a:rPr lang="en-GB" sz="2400" dirty="0">
                <a:latin typeface="Comic Sans MS" panose="030F0702030302020204" pitchFamily="66" charset="0"/>
              </a:rPr>
              <a:t>Repetition, repetition, repetition is key! </a:t>
            </a:r>
          </a:p>
        </p:txBody>
      </p:sp>
      <p:pic>
        <p:nvPicPr>
          <p:cNvPr id="3" name="Picture 2"/>
          <p:cNvPicPr>
            <a:picLocks noChangeAspect="1"/>
          </p:cNvPicPr>
          <p:nvPr/>
        </p:nvPicPr>
        <p:blipFill>
          <a:blip r:embed="rId2"/>
          <a:stretch>
            <a:fillRect/>
          </a:stretch>
        </p:blipFill>
        <p:spPr>
          <a:xfrm>
            <a:off x="7285399" y="3828421"/>
            <a:ext cx="4906601" cy="2183947"/>
          </a:xfrm>
          <a:prstGeom prst="rect">
            <a:avLst/>
          </a:prstGeom>
        </p:spPr>
      </p:pic>
      <p:pic>
        <p:nvPicPr>
          <p:cNvPr id="4" name="Picture 3">
            <a:extLst>
              <a:ext uri="{FF2B5EF4-FFF2-40B4-BE49-F238E27FC236}">
                <a16:creationId xmlns:a16="http://schemas.microsoft.com/office/drawing/2014/main" id="{C668BFCD-6C70-90B5-F45B-9D96CD3E7124}"/>
              </a:ext>
            </a:extLst>
          </p:cNvPr>
          <p:cNvPicPr>
            <a:picLocks noChangeAspect="1"/>
          </p:cNvPicPr>
          <p:nvPr/>
        </p:nvPicPr>
        <p:blipFill>
          <a:blip r:embed="rId3"/>
          <a:stretch>
            <a:fillRect/>
          </a:stretch>
        </p:blipFill>
        <p:spPr>
          <a:xfrm>
            <a:off x="10578685" y="239027"/>
            <a:ext cx="1188823" cy="1213209"/>
          </a:xfrm>
          <a:prstGeom prst="rect">
            <a:avLst/>
          </a:prstGeom>
        </p:spPr>
      </p:pic>
    </p:spTree>
    <p:extLst>
      <p:ext uri="{BB962C8B-B14F-4D97-AF65-F5344CB8AC3E}">
        <p14:creationId xmlns:p14="http://schemas.microsoft.com/office/powerpoint/2010/main" val="362356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4" y="0"/>
            <a:ext cx="9644041" cy="5632311"/>
          </a:xfrm>
          <a:prstGeom prst="rect">
            <a:avLst/>
          </a:prstGeom>
          <a:noFill/>
        </p:spPr>
        <p:txBody>
          <a:bodyPr wrap="square" rtlCol="0">
            <a:spAutoFit/>
          </a:bodyPr>
          <a:lstStyle/>
          <a:p>
            <a:r>
              <a:rPr lang="en-GB" sz="2400" u="sng" dirty="0">
                <a:latin typeface="Comic Sans MS" panose="030F0702030302020204" pitchFamily="66" charset="0"/>
              </a:rPr>
              <a:t>Behaviour :</a:t>
            </a:r>
          </a:p>
          <a:p>
            <a:pPr marL="285750" indent="-285750">
              <a:buFontTx/>
              <a:buChar char="-"/>
            </a:pPr>
            <a:r>
              <a:rPr lang="en-GB" sz="2400" dirty="0">
                <a:latin typeface="Comic Sans MS" panose="030F0702030302020204" pitchFamily="66" charset="0"/>
              </a:rPr>
              <a:t>High expectations- be the best you can be!</a:t>
            </a:r>
          </a:p>
          <a:p>
            <a:pPr marL="285750" indent="-285750">
              <a:buFontTx/>
              <a:buChar char="-"/>
            </a:pPr>
            <a:endParaRPr lang="en-GB" sz="2400" dirty="0">
              <a:latin typeface="Comic Sans MS" panose="030F0702030302020204" pitchFamily="66" charset="0"/>
            </a:endParaRPr>
          </a:p>
          <a:p>
            <a:pPr marL="285750" indent="-285750">
              <a:buFontTx/>
              <a:buChar char="-"/>
            </a:pPr>
            <a:r>
              <a:rPr lang="en-GB" sz="2400" dirty="0">
                <a:latin typeface="Comic Sans MS" panose="030F0702030302020204" pitchFamily="66" charset="0"/>
              </a:rPr>
              <a:t>Behaviour policy- see our school website for more information</a:t>
            </a:r>
          </a:p>
          <a:p>
            <a:pPr marL="285750" indent="-285750">
              <a:buFontTx/>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Children who produce work that isn’t their best or make poor choices with their behaviours will miss minutes of their break time or be seen by Mrs Delaney or Mrs Thomas if the incident is more serious. </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House points are given as rewards. </a:t>
            </a:r>
          </a:p>
          <a:p>
            <a:endParaRPr lang="en-GB" sz="2400" dirty="0">
              <a:latin typeface="Comic Sans MS" panose="030F0702030302020204" pitchFamily="66" charset="0"/>
            </a:endParaRPr>
          </a:p>
          <a:p>
            <a:pPr marL="285750" indent="-285750">
              <a:buFontTx/>
              <a:buChar char="-"/>
            </a:pPr>
            <a:r>
              <a:rPr lang="en-GB" sz="2400" dirty="0">
                <a:latin typeface="Comic Sans MS" panose="030F0702030302020204" pitchFamily="66" charset="0"/>
              </a:rPr>
              <a:t>Celebration assembly on a Friday- 2 certificates to be earned</a:t>
            </a:r>
          </a:p>
          <a:p>
            <a:r>
              <a:rPr lang="en-GB" sz="2400" dirty="0">
                <a:latin typeface="Comic Sans MS" panose="030F0702030302020204" pitchFamily="66" charset="0"/>
              </a:rPr>
              <a:t>(One voted for by the class and one picked by myself for going above and beyond)</a:t>
            </a:r>
          </a:p>
        </p:txBody>
      </p:sp>
      <p:pic>
        <p:nvPicPr>
          <p:cNvPr id="3" name="Picture 2"/>
          <p:cNvPicPr>
            <a:picLocks noChangeAspect="1"/>
          </p:cNvPicPr>
          <p:nvPr/>
        </p:nvPicPr>
        <p:blipFill>
          <a:blip r:embed="rId2"/>
          <a:stretch>
            <a:fillRect/>
          </a:stretch>
        </p:blipFill>
        <p:spPr>
          <a:xfrm>
            <a:off x="9713188" y="1324145"/>
            <a:ext cx="2095501" cy="2104856"/>
          </a:xfrm>
          <a:prstGeom prst="rect">
            <a:avLst/>
          </a:prstGeom>
        </p:spPr>
      </p:pic>
      <p:pic>
        <p:nvPicPr>
          <p:cNvPr id="4" name="Picture 3">
            <a:extLst>
              <a:ext uri="{FF2B5EF4-FFF2-40B4-BE49-F238E27FC236}">
                <a16:creationId xmlns:a16="http://schemas.microsoft.com/office/drawing/2014/main" id="{D96B85CF-0540-F584-1E48-A3CF0E7E5CBD}"/>
              </a:ext>
            </a:extLst>
          </p:cNvPr>
          <p:cNvPicPr>
            <a:picLocks noChangeAspect="1"/>
          </p:cNvPicPr>
          <p:nvPr/>
        </p:nvPicPr>
        <p:blipFill>
          <a:blip r:embed="rId3"/>
          <a:stretch>
            <a:fillRect/>
          </a:stretch>
        </p:blipFill>
        <p:spPr>
          <a:xfrm>
            <a:off x="9713190" y="3429000"/>
            <a:ext cx="2095500" cy="2143125"/>
          </a:xfrm>
          <a:prstGeom prst="rect">
            <a:avLst/>
          </a:prstGeom>
        </p:spPr>
      </p:pic>
      <p:pic>
        <p:nvPicPr>
          <p:cNvPr id="5" name="Picture 4">
            <a:extLst>
              <a:ext uri="{FF2B5EF4-FFF2-40B4-BE49-F238E27FC236}">
                <a16:creationId xmlns:a16="http://schemas.microsoft.com/office/drawing/2014/main" id="{CF123971-08DB-F2B6-5D49-4479103194B2}"/>
              </a:ext>
            </a:extLst>
          </p:cNvPr>
          <p:cNvPicPr>
            <a:picLocks noChangeAspect="1"/>
          </p:cNvPicPr>
          <p:nvPr/>
        </p:nvPicPr>
        <p:blipFill>
          <a:blip r:embed="rId4"/>
          <a:stretch>
            <a:fillRect/>
          </a:stretch>
        </p:blipFill>
        <p:spPr>
          <a:xfrm>
            <a:off x="10619867" y="72666"/>
            <a:ext cx="1188823" cy="1213209"/>
          </a:xfrm>
          <a:prstGeom prst="rect">
            <a:avLst/>
          </a:prstGeom>
        </p:spPr>
      </p:pic>
    </p:spTree>
    <p:extLst>
      <p:ext uri="{BB962C8B-B14F-4D97-AF65-F5344CB8AC3E}">
        <p14:creationId xmlns:p14="http://schemas.microsoft.com/office/powerpoint/2010/main" val="2991928670"/>
      </p:ext>
    </p:extLst>
  </p:cSld>
  <p:clrMapOvr>
    <a:masterClrMapping/>
  </p:clrMapOvr>
</p:sld>
</file>

<file path=ppt/theme/theme1.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Facet</Template>
  <TotalTime>538</TotalTime>
  <Words>729</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Comic Sans MS</vt:lpstr>
      <vt:lpstr>Gill Sans MT</vt:lpstr>
      <vt:lpstr>Gallery</vt:lpstr>
      <vt:lpstr>Meet the Teacher – Year 6</vt:lpstr>
      <vt:lpstr>Our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 – Class 3</dc:title>
  <dc:creator>Madeline Chaplin</dc:creator>
  <cp:lastModifiedBy>Emma Kitchen</cp:lastModifiedBy>
  <cp:revision>26</cp:revision>
  <dcterms:created xsi:type="dcterms:W3CDTF">2020-09-09T13:11:40Z</dcterms:created>
  <dcterms:modified xsi:type="dcterms:W3CDTF">2024-09-13T09:46:42Z</dcterms:modified>
</cp:coreProperties>
</file>