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70" r:id="rId6"/>
    <p:sldId id="280" r:id="rId7"/>
    <p:sldId id="271" r:id="rId8"/>
    <p:sldId id="281" r:id="rId9"/>
    <p:sldId id="279" r:id="rId10"/>
    <p:sldId id="274" r:id="rId11"/>
    <p:sldId id="276" r:id="rId12"/>
    <p:sldId id="277" r:id="rId13"/>
    <p:sldId id="273" r:id="rId14"/>
    <p:sldId id="272" r:id="rId15"/>
    <p:sldId id="275" r:id="rId16"/>
    <p:sldId id="278" r:id="rId17"/>
    <p:sldId id="269" r:id="rId18"/>
    <p:sldId id="2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D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3AA554-8B19-6A36-AE03-4E89A553A6ED}" v="6" dt="2024-09-11T14:49:24.571"/>
    <p1510:client id="{6DFB58CA-5432-1921-AE41-63B4823819ED}" v="5" dt="2024-09-11T13:44:16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06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65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082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917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691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879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84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47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0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66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52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95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0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81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10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25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47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95F4D4-2651-45C7-A8DD-924BBC73E19A}" type="datetimeFigureOut">
              <a:rPr lang="en-GB" smtClean="0"/>
              <a:t>17/09/2024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CBABE8-D7D9-48C8-BDCD-C6AEA178F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48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4818" y="1283367"/>
            <a:ext cx="10796337" cy="5390148"/>
          </a:xfrm>
        </p:spPr>
        <p:txBody>
          <a:bodyPr>
            <a:normAutofit/>
          </a:bodyPr>
          <a:lstStyle/>
          <a:p>
            <a:r>
              <a:rPr lang="en-GB" sz="8000" b="1" dirty="0"/>
              <a:t>St Margaret’s School</a:t>
            </a:r>
            <a:br>
              <a:rPr lang="en-GB" dirty="0"/>
            </a:br>
            <a:br>
              <a:rPr lang="en-GB" dirty="0"/>
            </a:br>
            <a:r>
              <a:rPr lang="en-GB" sz="6700" dirty="0"/>
              <a:t>Welcome to Year Three!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747" y="103771"/>
            <a:ext cx="19446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hool Logo september 201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4" t="13272" r="39071" b="57526"/>
          <a:stretch/>
        </p:blipFill>
        <p:spPr bwMode="auto">
          <a:xfrm>
            <a:off x="305267" y="5168048"/>
            <a:ext cx="1539101" cy="1505467"/>
          </a:xfrm>
          <a:prstGeom prst="flowChartManualOperation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4715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29861-002F-2B58-BD62-5A150471B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Nova"/>
              </a:rPr>
              <a:t>General reminders....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66596-9B0C-5646-DE40-170FD8F88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latin typeface="Arial Nova"/>
              </a:rPr>
              <a:t>P.E Days Monday and Friday – pumps to be kept in school in case of wet weather. PE kit as stated on the policy please.</a:t>
            </a:r>
          </a:p>
          <a:p>
            <a:pPr>
              <a:buClr>
                <a:srgbClr val="BF9900"/>
              </a:buClr>
            </a:pPr>
            <a:r>
              <a:rPr lang="en-GB" dirty="0">
                <a:latin typeface="Arial Nova"/>
              </a:rPr>
              <a:t>Reading book and diary in school each day in case an adult reads with them. Please sign when reading at home.</a:t>
            </a:r>
          </a:p>
          <a:p>
            <a:pPr>
              <a:buClr>
                <a:srgbClr val="BF9900"/>
              </a:buClr>
            </a:pPr>
            <a:r>
              <a:rPr lang="en-GB" dirty="0">
                <a:latin typeface="Arial Nova"/>
              </a:rPr>
              <a:t>Home learning and reading books/diary to come in on a Wednesday and this will be sent home on a Friday</a:t>
            </a:r>
          </a:p>
          <a:p>
            <a:pPr>
              <a:buClr>
                <a:srgbClr val="BF9900"/>
              </a:buClr>
            </a:pPr>
            <a:r>
              <a:rPr lang="en-GB" dirty="0">
                <a:latin typeface="Arial Nova"/>
              </a:rPr>
              <a:t>Stationary provided in school – no need to bring anything in unless specifically asked. Cloakroom space is tight!</a:t>
            </a:r>
          </a:p>
          <a:p>
            <a:pPr>
              <a:buClr>
                <a:srgbClr val="BF9900"/>
              </a:buClr>
            </a:pPr>
            <a:r>
              <a:rPr lang="en-GB" dirty="0">
                <a:latin typeface="Arial Nova"/>
              </a:rPr>
              <a:t>Fruit snack Monday - Thursday</a:t>
            </a:r>
          </a:p>
          <a:p>
            <a:pPr>
              <a:buClr>
                <a:srgbClr val="BF9900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37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2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A0E73D-C7FC-79F2-B9B0-635FAE7B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en-GB" dirty="0"/>
              <a:t>High expectations!</a:t>
            </a:r>
          </a:p>
        </p:txBody>
      </p:sp>
      <p:pic>
        <p:nvPicPr>
          <p:cNvPr id="31" name="Picture 30" descr="Sticky notes on a wall">
            <a:extLst>
              <a:ext uri="{FF2B5EF4-FFF2-40B4-BE49-F238E27FC236}">
                <a16:creationId xmlns:a16="http://schemas.microsoft.com/office/drawing/2014/main" id="{A12374AD-F44E-B522-7BC2-0C79DBF90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20" r="33314" b="10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DC9BF-A777-C69D-AD2E-340DF76BA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GB" sz="3200" dirty="0">
                <a:latin typeface="Arial Nova"/>
              </a:rPr>
              <a:t>High expectations of the children at all times: work and behaviour</a:t>
            </a:r>
          </a:p>
          <a:p>
            <a:pPr marL="0" indent="0">
              <a:buNone/>
            </a:pPr>
            <a:endParaRPr lang="en-GB" sz="3200" dirty="0">
              <a:latin typeface="Arial Nova"/>
            </a:endParaRPr>
          </a:p>
          <a:p>
            <a:pPr marL="0" indent="0">
              <a:buNone/>
            </a:pPr>
            <a:r>
              <a:rPr lang="en-GB" sz="3200" dirty="0">
                <a:latin typeface="Arial Nova"/>
              </a:rPr>
              <a:t>Responsible, Respectful and Ready to Learn.</a:t>
            </a:r>
          </a:p>
          <a:p>
            <a:pPr marL="0" indent="0">
              <a:buNone/>
            </a:pPr>
            <a:endParaRPr lang="en-GB" sz="3200" dirty="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658496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C616B3DC-C165-433D-9187-62DCC0E31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97E1BF84-9824-4B0E-98DF-F0F7181DD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A85FA340-7392-4303-9707-A12F45A46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758A9051-2BD9-4868-8B84-344752FA2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58264C49-3539-4CBD-8F11-1106C8B8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DE862133-5C7E-4B32-9786-0B33BC51A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90925F6C-DF03-4707-9176-6049F049B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6073935-E043-4801-AF06-06093A914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1EF93-13FB-3CC2-C7A8-F99B37C6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742" y="648930"/>
            <a:ext cx="3461281" cy="334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>
                <a:latin typeface="Arial Nova"/>
              </a:rPr>
              <a:t>Our School Values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AC26FF4-D6F9-4A94-A837-D051A101E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EFFE501B-F9EC-4229-99D6-F39E38A71B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B064C6A0-3DE4-4F4A-B650-78A628163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43CD3E83-3D0D-40EE-B1A2-9C989EBF2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71553909-760D-4B98-96A4-F9F48339A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1F006A6C-F843-49BC-AC84-89BD2AF58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62AEE6F3-16F4-4944-8459-4D5EEA341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0" name="Rounded Rectangle 16">
            <a:extLst>
              <a:ext uri="{FF2B5EF4-FFF2-40B4-BE49-F238E27FC236}">
                <a16:creationId xmlns:a16="http://schemas.microsoft.com/office/drawing/2014/main" id="{8D6B9972-4A81-4223-9901-0E559A1D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3" y="648931"/>
            <a:ext cx="685443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E24661-6DF8-29AF-AFE4-FF2A3098F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7550" y="1811959"/>
            <a:ext cx="6202778" cy="294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05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F7EBF-AA3F-197E-D09B-CCC25C982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latin typeface="Arial Nova"/>
              </a:rPr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46C00-9D5A-77E3-56FF-7A13BD9A4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4400" dirty="0">
                <a:latin typeface="Arial Nova"/>
              </a:rPr>
              <a:t>We are always on hand to support you with any questions or queries. Please do grab us at the end of the day if you need to.</a:t>
            </a:r>
          </a:p>
          <a:p>
            <a:pPr>
              <a:buClr>
                <a:srgbClr val="BF9900"/>
              </a:buClr>
            </a:pPr>
            <a:r>
              <a:rPr lang="en-GB" sz="4400" dirty="0">
                <a:latin typeface="Arial Nova"/>
              </a:rPr>
              <a:t>Please do tell us things we may need to know e.g. bad night's sleep etc.</a:t>
            </a:r>
          </a:p>
        </p:txBody>
      </p:sp>
    </p:spTree>
    <p:extLst>
      <p:ext uri="{BB962C8B-B14F-4D97-AF65-F5344CB8AC3E}">
        <p14:creationId xmlns:p14="http://schemas.microsoft.com/office/powerpoint/2010/main" val="398794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BC5B-6E20-B4CF-FDE0-A574D8679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11" y="-325582"/>
            <a:ext cx="10018713" cy="1752599"/>
          </a:xfrm>
        </p:spPr>
        <p:txBody>
          <a:bodyPr/>
          <a:lstStyle/>
          <a:p>
            <a:r>
              <a:rPr lang="en-GB" dirty="0"/>
              <a:t>How you can help at home (Please bear with us while we set up Home Learning!)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E2A0B-D969-B412-EE93-4ABD47348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004454"/>
            <a:ext cx="10018713" cy="561801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H</a:t>
            </a:r>
            <a:r>
              <a:rPr lang="en-GB" sz="2800" dirty="0"/>
              <a:t>ome learning will be set on a Friday and should be returned on a Wednesday. </a:t>
            </a:r>
          </a:p>
          <a:p>
            <a:r>
              <a:rPr lang="en-GB" sz="2800" dirty="0"/>
              <a:t>Spellings will be tested each Friday – we will test the spellings they have been practising all week and then introduce the new rule and new spellings for the following week.</a:t>
            </a:r>
          </a:p>
          <a:p>
            <a:r>
              <a:rPr lang="en-GB" sz="2800" dirty="0"/>
              <a:t>Spellings will be set weekly and tested in school. </a:t>
            </a:r>
          </a:p>
          <a:p>
            <a:pPr>
              <a:buClr>
                <a:srgbClr val="BF9900"/>
              </a:buClr>
            </a:pPr>
            <a:r>
              <a:rPr lang="en-GB" sz="2800" dirty="0"/>
              <a:t>Children will bring home a levelled reading book each week – please listen to them read and sign diary at least 3 times a week.</a:t>
            </a:r>
          </a:p>
          <a:p>
            <a:pPr>
              <a:buClr>
                <a:srgbClr val="BF9900"/>
              </a:buClr>
            </a:pPr>
            <a:r>
              <a:rPr lang="en-GB" sz="2800" dirty="0"/>
              <a:t>A longer novel will be sent home each term as a 'home reader' to share together and then the children will be set comprehension questions each week on this. This gives you an opportunity to discuss a text in more depth with your child; </a:t>
            </a:r>
            <a:r>
              <a:rPr lang="en-GB" sz="2800" dirty="0">
                <a:solidFill>
                  <a:srgbClr val="002060"/>
                </a:solidFill>
                <a:latin typeface="Corbel"/>
              </a:rPr>
              <a:t>vocabulary, predictions, summarising, inferring.</a:t>
            </a:r>
            <a:endParaRPr lang="en-GB" sz="2800" dirty="0">
              <a:solidFill>
                <a:srgbClr val="000000"/>
              </a:solidFill>
              <a:latin typeface="Century Gothic"/>
            </a:endParaRPr>
          </a:p>
          <a:p>
            <a:r>
              <a:rPr lang="en-GB" sz="2800" dirty="0"/>
              <a:t>Mathletics</a:t>
            </a:r>
          </a:p>
          <a:p>
            <a:r>
              <a:rPr lang="en-GB" sz="2800" dirty="0"/>
              <a:t>Multiplication – MTC  Y4. Weekly times tables challenges in class with a focus on improvement, not comparing themselves to others. Children need to learn the division facts as well so that they can see the link to the multiplication. </a:t>
            </a:r>
          </a:p>
        </p:txBody>
      </p:sp>
    </p:spTree>
    <p:extLst>
      <p:ext uri="{BB962C8B-B14F-4D97-AF65-F5344CB8AC3E}">
        <p14:creationId xmlns:p14="http://schemas.microsoft.com/office/powerpoint/2010/main" val="13772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23D02-83C6-1487-1871-4BD1EBAC6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90667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5" name="Picture 4" descr="People at funeral consoling each other">
            <a:extLst>
              <a:ext uri="{FF2B5EF4-FFF2-40B4-BE49-F238E27FC236}">
                <a16:creationId xmlns:a16="http://schemas.microsoft.com/office/drawing/2014/main" id="{387523F5-A8C8-A973-A46A-06F92A8B9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1138" r="-2" b="4465"/>
          <a:stretch/>
        </p:blipFill>
        <p:spPr>
          <a:xfrm>
            <a:off x="105527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03816F2-40D5-4C23-AF57-063E39236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DBF222D0-66E9-48F8-B249-75AF858DF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312FABD-B1AF-4E20-A8BF-0A6F0C42C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6E2E6E5-F3C0-4B1A-8CEF-1F057A280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850A45DB-9259-4551-88A8-0D3D3E4FD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615A3848-AC67-4C67-A516-2823179F0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13BA5F40-CE6A-44DD-BBCE-EA36A12F3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C26B02-8EA7-57EC-0A32-4250AEEA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093" y="-143933"/>
            <a:ext cx="8574622" cy="26161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dirty="0" err="1"/>
              <a:t>Mrs</a:t>
            </a:r>
            <a:r>
              <a:rPr lang="en-US" sz="6000" dirty="0"/>
              <a:t> Chaplin &amp; </a:t>
            </a:r>
            <a:r>
              <a:rPr lang="en-US" sz="6000" dirty="0" err="1"/>
              <a:t>Ms</a:t>
            </a:r>
            <a:r>
              <a:rPr lang="en-US" sz="6000" dirty="0"/>
              <a:t> Sandhu</a:t>
            </a:r>
            <a:endParaRPr lang="en-US" sz="6000" dirty="0">
              <a:solidFill>
                <a:srgbClr val="000000"/>
              </a:solidFill>
            </a:endParaRPr>
          </a:p>
          <a:p>
            <a:pPr algn="r"/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69B58-90CA-F279-9340-600EA2A27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069" y="1510974"/>
            <a:ext cx="6987645" cy="13885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2100" dirty="0"/>
              <a:t>Monday-Tuesday                                          Wednesday- Friday</a:t>
            </a:r>
          </a:p>
          <a:p>
            <a:pPr marL="0" indent="0" algn="r">
              <a:buNone/>
            </a:pPr>
            <a:endParaRPr lang="en-US" sz="2100" dirty="0"/>
          </a:p>
          <a:p>
            <a:pPr marL="0" indent="0" algn="r">
              <a:buNone/>
            </a:pPr>
            <a:endParaRPr lang="en-US" sz="2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7D61CD-A418-45E2-3B71-402D08CE1D2A}"/>
              </a:ext>
            </a:extLst>
          </p:cNvPr>
          <p:cNvSpPr txBox="1"/>
          <p:nvPr/>
        </p:nvSpPr>
        <p:spPr>
          <a:xfrm>
            <a:off x="3828976" y="3566507"/>
            <a:ext cx="785866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/>
              <a:t>Mrs</a:t>
            </a:r>
            <a:r>
              <a:rPr lang="en-US" sz="2400" dirty="0"/>
              <a:t> Govier – PPA cover on a Wednesday afternoon from 2.15</a:t>
            </a:r>
          </a:p>
          <a:p>
            <a:r>
              <a:rPr lang="en-US" sz="2400" dirty="0" err="1"/>
              <a:t>Mrs</a:t>
            </a:r>
            <a:r>
              <a:rPr lang="en-US" sz="2400" dirty="0"/>
              <a:t> Bough – Learning Support Assistant </a:t>
            </a:r>
          </a:p>
        </p:txBody>
      </p:sp>
    </p:spTree>
    <p:extLst>
      <p:ext uri="{BB962C8B-B14F-4D97-AF65-F5344CB8AC3E}">
        <p14:creationId xmlns:p14="http://schemas.microsoft.com/office/powerpoint/2010/main" val="218343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5A92FE9-DB05-4D0D-AF5A-BE8664B9F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D9B26A-5143-49A7-BA98-D871D5BD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526211" y="1"/>
            <a:ext cx="5014912" cy="6857999"/>
            <a:chOff x="2928938" y="-4763"/>
            <a:chExt cx="5014912" cy="6862763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8B85E55-A2A1-4682-B891-F201358A92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45EF6EDB-9B5D-49E9-96FA-1AE08BF95E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8338226-D6E2-4EEE-B271-DB4BD096D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878FB48-17B3-4A11-8025-DE0945CD4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4150A21C-DD6D-4D3C-9E95-7A3CA263B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7505BF04-104D-4180-A284-42FCD6B04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2924C79-48AD-AAB4-3B16-638E0085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190" y="924232"/>
            <a:ext cx="8174971" cy="32858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200"/>
              <a:t>The children have settled in brilliantly!</a:t>
            </a:r>
          </a:p>
        </p:txBody>
      </p:sp>
    </p:spTree>
    <p:extLst>
      <p:ext uri="{BB962C8B-B14F-4D97-AF65-F5344CB8AC3E}">
        <p14:creationId xmlns:p14="http://schemas.microsoft.com/office/powerpoint/2010/main" val="3146700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08F94D66-27EC-4CB8-8226-D7F41C161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1A53964C-7D93-4C48-A4A6-C4C2C393C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9C944EEC-539E-4389-8785-58E65D04E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7836EB7E-895C-4D68-B92E-312B371CB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0F29242B-8CE7-4636-B326-4BEE42EB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4D0B8E9A-7727-4AD9-974E-8815F0B20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1CD6C65C-71BE-4549-926A-1C1135FD0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329861-002F-2B58-BD62-5A150471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433" y="5839822"/>
            <a:ext cx="7413623" cy="835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/>
              <a:t>What the week looks like...</a:t>
            </a:r>
          </a:p>
        </p:txBody>
      </p:sp>
      <p:pic>
        <p:nvPicPr>
          <p:cNvPr id="4" name="Picture 3" descr="A white sheet of paper with black text&#10;&#10;Description automatically generated">
            <a:extLst>
              <a:ext uri="{FF2B5EF4-FFF2-40B4-BE49-F238E27FC236}">
                <a16:creationId xmlns:a16="http://schemas.microsoft.com/office/drawing/2014/main" id="{B7252E75-16F4-1207-10D9-6976C04CA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05" y="340302"/>
            <a:ext cx="10512136" cy="551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4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F05F80-ACE2-4103-61CD-AF396D003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542" y="-520246"/>
            <a:ext cx="9956800" cy="6960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5D7173-672F-A74B-59D0-8BF47353D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363" y="5294606"/>
            <a:ext cx="9401957" cy="101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4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A349-316D-098D-20B1-105E3F3B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Nova"/>
              </a:rPr>
              <a:t>Our Humanities Topics....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C03FF-33F1-2544-CFCE-A4165A07A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latin typeface="Arial Nova"/>
              </a:rPr>
              <a:t>Tribal Tales</a:t>
            </a:r>
            <a:endParaRPr lang="en-US" sz="3600" dirty="0">
              <a:latin typeface="Arial Nova"/>
            </a:endParaRPr>
          </a:p>
          <a:p>
            <a:pPr>
              <a:buClr>
                <a:srgbClr val="BF9900"/>
              </a:buClr>
            </a:pPr>
            <a:r>
              <a:rPr lang="en-GB" sz="3600" dirty="0">
                <a:latin typeface="Arial Nova"/>
              </a:rPr>
              <a:t>Urban Pioneers</a:t>
            </a:r>
          </a:p>
          <a:p>
            <a:pPr>
              <a:buClr>
                <a:srgbClr val="BF9900"/>
              </a:buClr>
            </a:pPr>
            <a:r>
              <a:rPr lang="en-GB" sz="3600" dirty="0">
                <a:latin typeface="Arial Nova"/>
              </a:rPr>
              <a:t>Egyptians</a:t>
            </a:r>
          </a:p>
          <a:p>
            <a:pPr>
              <a:buClr>
                <a:srgbClr val="BF9900"/>
              </a:buClr>
            </a:pPr>
            <a:r>
              <a:rPr lang="en-GB" sz="3600" dirty="0">
                <a:latin typeface="Arial Nova"/>
              </a:rPr>
              <a:t>Scrumdiddlyumptious</a:t>
            </a:r>
          </a:p>
          <a:p>
            <a:pPr>
              <a:buClr>
                <a:srgbClr val="BF9900"/>
              </a:buClr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25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rovided by plutoniumsox.com">
            <a:extLst>
              <a:ext uri="{FF2B5EF4-FFF2-40B4-BE49-F238E27FC236}">
                <a16:creationId xmlns:a16="http://schemas.microsoft.com/office/drawing/2014/main" id="{6A08A35A-1FF6-179C-225B-F0399DC8EA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5" r="22934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A0E73D-C7FC-79F2-B9B0-635FAE7B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Arial Nova"/>
              </a:rPr>
              <a:t>Trips and Visits</a:t>
            </a:r>
            <a:endParaRPr lang="en-GB">
              <a:latin typeface="Arial Nov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94CE77-629A-63B6-BE03-D901155CC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66999"/>
            <a:ext cx="5260680" cy="312420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dirty="0">
                <a:latin typeface="Arial Nova"/>
              </a:rPr>
              <a:t>Birmingham City Centre – Spring term linked to our Urban Pioneers topic.</a:t>
            </a:r>
          </a:p>
          <a:p>
            <a:r>
              <a:rPr lang="en-GB" sz="3200" dirty="0">
                <a:latin typeface="Arial Nova"/>
              </a:rPr>
              <a:t>Cadbury World – Summer Term linked to our </a:t>
            </a:r>
            <a:r>
              <a:rPr lang="en-GB" sz="3200" dirty="0" err="1">
                <a:latin typeface="Arial Nova"/>
              </a:rPr>
              <a:t>Scrumdidliumptious</a:t>
            </a:r>
            <a:r>
              <a:rPr lang="en-GB" sz="3200" dirty="0">
                <a:latin typeface="Arial Nova"/>
              </a:rPr>
              <a:t> topic</a:t>
            </a:r>
          </a:p>
          <a:p>
            <a:r>
              <a:rPr lang="en-GB" sz="3200" dirty="0" err="1">
                <a:latin typeface="Arial Nova"/>
              </a:rPr>
              <a:t>Gudwara</a:t>
            </a:r>
            <a:r>
              <a:rPr lang="en-GB" sz="3200" dirty="0">
                <a:latin typeface="Arial Nova"/>
              </a:rPr>
              <a:t> – Place of worship R.E</a:t>
            </a:r>
          </a:p>
        </p:txBody>
      </p:sp>
    </p:spTree>
    <p:extLst>
      <p:ext uri="{BB962C8B-B14F-4D97-AF65-F5344CB8AC3E}">
        <p14:creationId xmlns:p14="http://schemas.microsoft.com/office/powerpoint/2010/main" val="116238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A8633BAD-7CC1-0DE9-1E76-A93451B936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362"/>
          <a:stretch/>
        </p:blipFill>
        <p:spPr>
          <a:xfrm>
            <a:off x="6892924" y="83137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04FD56-2F84-74DC-8FAF-440DB54E9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err="1">
                <a:latin typeface="Arial Nova"/>
              </a:rPr>
              <a:t>Behaviour</a:t>
            </a:r>
            <a:r>
              <a:rPr lang="en-US" dirty="0">
                <a:latin typeface="Arial Nova"/>
              </a:rPr>
              <a:t> Policy</a:t>
            </a:r>
          </a:p>
        </p:txBody>
      </p:sp>
    </p:spTree>
    <p:extLst>
      <p:ext uri="{BB962C8B-B14F-4D97-AF65-F5344CB8AC3E}">
        <p14:creationId xmlns:p14="http://schemas.microsoft.com/office/powerpoint/2010/main" val="115882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nlineLabels Clip Art - Star">
            <a:extLst>
              <a:ext uri="{FF2B5EF4-FFF2-40B4-BE49-F238E27FC236}">
                <a16:creationId xmlns:a16="http://schemas.microsoft.com/office/drawing/2014/main" id="{0935FAE4-0859-E356-7747-ADC55BBD31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85" r="11347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B2A492E-EFB7-C292-A5DA-4B05304D3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Arial Nova"/>
              </a:rPr>
              <a:t>Celebrating our behaviour!</a:t>
            </a:r>
            <a:endParaRPr lang="en-GB">
              <a:latin typeface="Arial Nov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7FAAE-036D-52E7-8E1E-68184CDE3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66999"/>
            <a:ext cx="5260680" cy="3124201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GB" sz="2000"/>
          </a:p>
          <a:p>
            <a:pPr>
              <a:buClr>
                <a:srgbClr val="BF9900"/>
              </a:buClr>
            </a:pPr>
            <a:r>
              <a:rPr lang="en-GB" sz="4400" dirty="0">
                <a:latin typeface="Arial Nova"/>
              </a:rPr>
              <a:t>House points</a:t>
            </a:r>
          </a:p>
          <a:p>
            <a:pPr>
              <a:buClr>
                <a:srgbClr val="BF9900"/>
              </a:buClr>
            </a:pPr>
            <a:r>
              <a:rPr lang="en-GB" sz="4400" dirty="0">
                <a:latin typeface="Arial Nova"/>
              </a:rPr>
              <a:t>Star of the day</a:t>
            </a:r>
          </a:p>
          <a:p>
            <a:pPr>
              <a:buClr>
                <a:srgbClr val="BF9900"/>
              </a:buClr>
            </a:pPr>
            <a:r>
              <a:rPr lang="en-GB" sz="4400" dirty="0">
                <a:latin typeface="Arial Nova"/>
              </a:rPr>
              <a:t>LOTS of praise!</a:t>
            </a:r>
          </a:p>
          <a:p>
            <a:pPr>
              <a:buClr>
                <a:srgbClr val="BF9900"/>
              </a:buClr>
            </a:pPr>
            <a:r>
              <a:rPr lang="en-GB" sz="4400" dirty="0">
                <a:latin typeface="Arial Nova"/>
              </a:rPr>
              <a:t>Certificates</a:t>
            </a:r>
          </a:p>
        </p:txBody>
      </p:sp>
    </p:spTree>
    <p:extLst>
      <p:ext uri="{BB962C8B-B14F-4D97-AF65-F5344CB8AC3E}">
        <p14:creationId xmlns:p14="http://schemas.microsoft.com/office/powerpoint/2010/main" val="48952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7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FFCC00"/>
      </a:accent1>
      <a:accent2>
        <a:srgbClr val="FFCC00"/>
      </a:accent2>
      <a:accent3>
        <a:srgbClr val="FFCC00"/>
      </a:accent3>
      <a:accent4>
        <a:srgbClr val="002060"/>
      </a:accent4>
      <a:accent5>
        <a:srgbClr val="002060"/>
      </a:accent5>
      <a:accent6>
        <a:srgbClr val="002060"/>
      </a:accent6>
      <a:hlink>
        <a:srgbClr val="002060"/>
      </a:hlink>
      <a:folHlink>
        <a:srgbClr val="00206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003106B2AFB64683FE537FE2AB03F9" ma:contentTypeVersion="15" ma:contentTypeDescription="Create a new document." ma:contentTypeScope="" ma:versionID="85c9040cf3a119f9325bc0e16a19773a">
  <xsd:schema xmlns:xsd="http://www.w3.org/2001/XMLSchema" xmlns:xs="http://www.w3.org/2001/XMLSchema" xmlns:p="http://schemas.microsoft.com/office/2006/metadata/properties" xmlns:ns2="a9634385-be88-41b1-b187-0d2a78605063" xmlns:ns3="07c64189-39be-4fac-be85-411985ca9e64" targetNamespace="http://schemas.microsoft.com/office/2006/metadata/properties" ma:root="true" ma:fieldsID="62dc0bdbd31e836aa160d5bf59ccf284" ns2:_="" ns3:_="">
    <xsd:import namespace="a9634385-be88-41b1-b187-0d2a78605063"/>
    <xsd:import namespace="07c64189-39be-4fac-be85-411985ca9e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634385-be88-41b1-b187-0d2a786050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0d17afa-19d8-47aa-8dab-4b3c63589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c64189-39be-4fac-be85-411985ca9e6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2365f45-f475-475e-8736-8fef254926e8}" ma:internalName="TaxCatchAll" ma:showField="CatchAllData" ma:web="07c64189-39be-4fac-be85-411985ca9e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634385-be88-41b1-b187-0d2a78605063">
      <Terms xmlns="http://schemas.microsoft.com/office/infopath/2007/PartnerControls"/>
    </lcf76f155ced4ddcb4097134ff3c332f>
    <TaxCatchAll xmlns="07c64189-39be-4fac-be85-411985ca9e64" xsi:nil="true"/>
  </documentManagement>
</p:properties>
</file>

<file path=customXml/itemProps1.xml><?xml version="1.0" encoding="utf-8"?>
<ds:datastoreItem xmlns:ds="http://schemas.openxmlformats.org/officeDocument/2006/customXml" ds:itemID="{5359EE52-BA11-4055-AA1B-779BCA9204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763956-8B46-43E0-B5CA-92E48423B2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634385-be88-41b1-b187-0d2a78605063"/>
    <ds:schemaRef ds:uri="07c64189-39be-4fac-be85-411985ca9e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6BAAE4-74FE-4231-AFCD-A083D0CAA5EF}">
  <ds:schemaRefs>
    <ds:schemaRef ds:uri="http://schemas.microsoft.com/office/2006/metadata/properties"/>
    <ds:schemaRef ds:uri="http://schemas.microsoft.com/office/infopath/2007/PartnerControls"/>
    <ds:schemaRef ds:uri="a9634385-be88-41b1-b187-0d2a78605063"/>
    <ds:schemaRef ds:uri="07c64189-39be-4fac-be85-411985ca9e6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287</TotalTime>
  <Words>490</Words>
  <Application>Microsoft Office PowerPoint</Application>
  <PresentationFormat>Widescreen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Nova</vt:lpstr>
      <vt:lpstr>Century Gothic</vt:lpstr>
      <vt:lpstr>Corbel</vt:lpstr>
      <vt:lpstr>Parallax</vt:lpstr>
      <vt:lpstr>St Margaret’s School  Welcome to Year Three!</vt:lpstr>
      <vt:lpstr>Mrs Chaplin &amp; Ms Sandhu </vt:lpstr>
      <vt:lpstr>The children have settled in brilliantly!</vt:lpstr>
      <vt:lpstr>What the week looks like...</vt:lpstr>
      <vt:lpstr>PowerPoint Presentation</vt:lpstr>
      <vt:lpstr>Our Humanities Topics....</vt:lpstr>
      <vt:lpstr>Trips and Visits</vt:lpstr>
      <vt:lpstr>Behaviour Policy</vt:lpstr>
      <vt:lpstr>Celebrating our behaviour!</vt:lpstr>
      <vt:lpstr>General reminders....</vt:lpstr>
      <vt:lpstr>High expectations!</vt:lpstr>
      <vt:lpstr>Our School Values</vt:lpstr>
      <vt:lpstr>Communication</vt:lpstr>
      <vt:lpstr>How you can help at home (Please bear with us while we set up Home Learning!)</vt:lpstr>
      <vt:lpstr>Any questions?</vt:lpstr>
    </vt:vector>
  </TitlesOfParts>
  <Company>SMBC Education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Margaret’s School  Inter-House  PE, School Sport and  Physical Activity</dc:title>
  <dc:creator>Joshua Steggles</dc:creator>
  <cp:lastModifiedBy>Emma Kitchen</cp:lastModifiedBy>
  <cp:revision>318</cp:revision>
  <dcterms:created xsi:type="dcterms:W3CDTF">2022-07-14T13:00:00Z</dcterms:created>
  <dcterms:modified xsi:type="dcterms:W3CDTF">2024-09-17T11:28:27Z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0x010100E9003106B2AFB64683FE537FE2AB03F9</vt:lpwstr>
  </property>
  <property fmtid="{D5CDD505-2E9C-101B-9397-08002B2CF9AE}" pid="3" name="Order">
    <vt:r8>2704200</vt:r8>
  </property>
  <property fmtid="{D5CDD505-2E9C-101B-9397-08002B2CF9AE}" pid="4" name="MediaServiceImageTags">
    <vt:lpwstr/>
  </property>
</Properties>
</file>