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70" r:id="rId6"/>
    <p:sldId id="305" r:id="rId7"/>
    <p:sldId id="280" r:id="rId8"/>
    <p:sldId id="294" r:id="rId9"/>
    <p:sldId id="295" r:id="rId10"/>
    <p:sldId id="296" r:id="rId11"/>
    <p:sldId id="297" r:id="rId12"/>
    <p:sldId id="271" r:id="rId13"/>
    <p:sldId id="298" r:id="rId14"/>
    <p:sldId id="299" r:id="rId15"/>
    <p:sldId id="300" r:id="rId16"/>
    <p:sldId id="276" r:id="rId17"/>
    <p:sldId id="277" r:id="rId18"/>
    <p:sldId id="273" r:id="rId19"/>
    <p:sldId id="268" r:id="rId20"/>
    <p:sldId id="272" r:id="rId21"/>
    <p:sldId id="275" r:id="rId22"/>
    <p:sldId id="278" r:id="rId23"/>
    <p:sldId id="274" r:id="rId24"/>
    <p:sldId id="301" r:id="rId25"/>
    <p:sldId id="302" r:id="rId26"/>
    <p:sldId id="303" r:id="rId27"/>
    <p:sldId id="304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DE7B1-678F-1D31-1AAB-2B02CDB9D447}" v="31" dt="2024-09-15T14:32:48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1F87E0E-FF3E-47D3-BFF3-1936BDC1B9A7}">
      <dgm:prSet phldrT="[Text]"/>
      <dgm:spPr/>
      <dgm:t>
        <a:bodyPr rtlCol="0"/>
        <a:lstStyle/>
        <a:p>
          <a:pPr rtl="0"/>
          <a:r>
            <a:rPr lang="en-GB" noProof="0" dirty="0"/>
            <a:t>Group Title</a:t>
          </a:r>
        </a:p>
      </dgm:t>
    </dgm:pt>
    <dgm:pt modelId="{169E7CD4-95A5-4EA3-A305-1668AA4A744D}" type="par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9C10DDF3-A40F-4978-A049-EE2D16408C99}" type="sib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2356E178-4180-471B-A95D-2442FCF758CB}">
      <dgm:prSet phldrT="[Text]"/>
      <dgm:spPr/>
      <dgm:t>
        <a:bodyPr rtlCol="0"/>
        <a:lstStyle/>
        <a:p>
          <a:pPr rtl="0"/>
          <a:r>
            <a:rPr lang="en-GB" noProof="0" dirty="0"/>
            <a:t>Group A</a:t>
          </a:r>
        </a:p>
      </dgm:t>
    </dgm:pt>
    <dgm:pt modelId="{28637787-CABB-4AAD-B4EC-042A0B395341}" type="par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419F9E5C-97BF-4A9A-8E09-71B55289B3AE}" type="sib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D6369594-53CA-4743-BFF7-C2D904DA742C}">
      <dgm:prSet phldrT="[Text]"/>
      <dgm:spPr/>
      <dgm:t>
        <a:bodyPr rtlCol="0"/>
        <a:lstStyle/>
        <a:p>
          <a:pPr rtl="0"/>
          <a:r>
            <a:rPr lang="en-GB" noProof="0" dirty="0"/>
            <a:t>Group B</a:t>
          </a:r>
        </a:p>
      </dgm:t>
    </dgm:pt>
    <dgm:pt modelId="{5433BCDE-D01B-4C43-9770-3BCF6A203491}" type="par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5B98D9CA-9FDF-44BD-98EC-0F6E2E37923A}" type="sib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B626C495-F3A7-4ADE-A0FE-4E7983E98359}">
      <dgm:prSet phldrT="[Text]"/>
      <dgm:spPr/>
      <dgm:t>
        <a:bodyPr rtlCol="0"/>
        <a:lstStyle/>
        <a:p>
          <a:pPr rtl="0"/>
          <a:r>
            <a:rPr lang="en-GB" noProof="0" dirty="0"/>
            <a:t>Group C</a:t>
          </a:r>
        </a:p>
      </dgm:t>
    </dgm:pt>
    <dgm:pt modelId="{6F2AC2C2-8163-4C6A-99C5-72A6C2B2A33F}" type="par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91A8EA40-4823-4FE8-82D6-C24B81F0FC1F}" type="sib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BC2DF43D-A878-4B6A-B15F-7FFBED6EC842}">
      <dgm:prSet phldrT="[Text]"/>
      <dgm:spPr/>
      <dgm:t>
        <a:bodyPr rtlCol="0"/>
        <a:lstStyle/>
        <a:p>
          <a:pPr rtl="0"/>
          <a:r>
            <a:rPr lang="en-GB" noProof="0" dirty="0"/>
            <a:t>Group D</a:t>
          </a:r>
        </a:p>
      </dgm:t>
    </dgm:pt>
    <dgm:pt modelId="{17DD7635-F2DC-43BE-A312-49946A09DBA4}" type="par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E6A990DC-0228-4E23-ABC6-C9EE879B9A00}" type="sib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A01DF-A72F-4F2C-8DF3-93BAB7FA39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9743D8-CF67-48A0-963E-2C1D8A2B1BDA}">
      <dgm:prSet/>
      <dgm:spPr/>
      <dgm:t>
        <a:bodyPr/>
        <a:lstStyle/>
        <a:p>
          <a:r>
            <a:rPr lang="en-GB"/>
            <a:t>No hands up</a:t>
          </a:r>
          <a:endParaRPr lang="en-US"/>
        </a:p>
      </dgm:t>
    </dgm:pt>
    <dgm:pt modelId="{15C5E14D-84F0-4144-8AB0-4848E5CEFAE0}" type="parTrans" cxnId="{5AA9364E-E17C-46F6-BE0F-A524F9C77A1C}">
      <dgm:prSet/>
      <dgm:spPr/>
      <dgm:t>
        <a:bodyPr/>
        <a:lstStyle/>
        <a:p>
          <a:endParaRPr lang="en-US"/>
        </a:p>
      </dgm:t>
    </dgm:pt>
    <dgm:pt modelId="{4AB5C780-78F5-4C68-8B81-237C11A4D0E8}" type="sibTrans" cxnId="{5AA9364E-E17C-46F6-BE0F-A524F9C77A1C}">
      <dgm:prSet/>
      <dgm:spPr/>
      <dgm:t>
        <a:bodyPr/>
        <a:lstStyle/>
        <a:p>
          <a:endParaRPr lang="en-US"/>
        </a:p>
      </dgm:t>
    </dgm:pt>
    <dgm:pt modelId="{B5FAD531-E093-4032-AFA6-DD23272C0616}">
      <dgm:prSet/>
      <dgm:spPr/>
      <dgm:t>
        <a:bodyPr/>
        <a:lstStyle/>
        <a:p>
          <a:r>
            <a:rPr lang="en-GB"/>
            <a:t>Talk partners</a:t>
          </a:r>
          <a:endParaRPr lang="en-US"/>
        </a:p>
      </dgm:t>
    </dgm:pt>
    <dgm:pt modelId="{6EDBC792-38FD-4E46-AC0D-5B4C86E15F0D}" type="parTrans" cxnId="{E7678DD1-CBB9-4BB9-AFE7-494939E1F4E5}">
      <dgm:prSet/>
      <dgm:spPr/>
      <dgm:t>
        <a:bodyPr/>
        <a:lstStyle/>
        <a:p>
          <a:endParaRPr lang="en-US"/>
        </a:p>
      </dgm:t>
    </dgm:pt>
    <dgm:pt modelId="{5CA20EBE-C4C4-4728-9691-6F5416F32BE0}" type="sibTrans" cxnId="{E7678DD1-CBB9-4BB9-AFE7-494939E1F4E5}">
      <dgm:prSet/>
      <dgm:spPr/>
      <dgm:t>
        <a:bodyPr/>
        <a:lstStyle/>
        <a:p>
          <a:endParaRPr lang="en-US"/>
        </a:p>
      </dgm:t>
    </dgm:pt>
    <dgm:pt modelId="{364A85CD-74CD-4056-98E0-B81754DB3CF5}">
      <dgm:prSet/>
      <dgm:spPr/>
      <dgm:t>
        <a:bodyPr/>
        <a:lstStyle/>
        <a:p>
          <a:r>
            <a:rPr lang="en-GB"/>
            <a:t>Wriggle your jiggles</a:t>
          </a:r>
          <a:endParaRPr lang="en-US"/>
        </a:p>
      </dgm:t>
    </dgm:pt>
    <dgm:pt modelId="{AD61100D-F072-4F5F-86DB-5880E770F606}" type="parTrans" cxnId="{9BB02B2F-3353-4253-ACE2-DC453E66598B}">
      <dgm:prSet/>
      <dgm:spPr/>
      <dgm:t>
        <a:bodyPr/>
        <a:lstStyle/>
        <a:p>
          <a:endParaRPr lang="en-US"/>
        </a:p>
      </dgm:t>
    </dgm:pt>
    <dgm:pt modelId="{DE5E9079-CE20-4BE3-8F1A-44630719A858}" type="sibTrans" cxnId="{9BB02B2F-3353-4253-ACE2-DC453E66598B}">
      <dgm:prSet/>
      <dgm:spPr/>
      <dgm:t>
        <a:bodyPr/>
        <a:lstStyle/>
        <a:p>
          <a:endParaRPr lang="en-US"/>
        </a:p>
      </dgm:t>
    </dgm:pt>
    <dgm:pt modelId="{41A87706-0DB9-411C-B1C1-2C9E6CC9B1EF}" type="pres">
      <dgm:prSet presAssocID="{F31A01DF-A72F-4F2C-8DF3-93BAB7FA399B}" presName="linear" presStyleCnt="0">
        <dgm:presLayoutVars>
          <dgm:animLvl val="lvl"/>
          <dgm:resizeHandles val="exact"/>
        </dgm:presLayoutVars>
      </dgm:prSet>
      <dgm:spPr/>
    </dgm:pt>
    <dgm:pt modelId="{74CEF5AB-E382-4A77-9268-1304806EDA6F}" type="pres">
      <dgm:prSet presAssocID="{109743D8-CF67-48A0-963E-2C1D8A2B1B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1F1346-4800-411C-88DE-3552EABE2C6C}" type="pres">
      <dgm:prSet presAssocID="{4AB5C780-78F5-4C68-8B81-237C11A4D0E8}" presName="spacer" presStyleCnt="0"/>
      <dgm:spPr/>
    </dgm:pt>
    <dgm:pt modelId="{0115822A-8315-42D0-8BB8-66EE3E8D04B9}" type="pres">
      <dgm:prSet presAssocID="{B5FAD531-E093-4032-AFA6-DD23272C06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1038AB-8C3B-412E-A311-8CB93EF109D4}" type="pres">
      <dgm:prSet presAssocID="{5CA20EBE-C4C4-4728-9691-6F5416F32BE0}" presName="spacer" presStyleCnt="0"/>
      <dgm:spPr/>
    </dgm:pt>
    <dgm:pt modelId="{35ACCE53-FCD3-4329-8075-57126E3815D1}" type="pres">
      <dgm:prSet presAssocID="{364A85CD-74CD-4056-98E0-B81754DB3CF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8ADA0E-2E41-450D-B628-D6216E6DC5A1}" type="presOf" srcId="{F31A01DF-A72F-4F2C-8DF3-93BAB7FA399B}" destId="{41A87706-0DB9-411C-B1C1-2C9E6CC9B1EF}" srcOrd="0" destOrd="0" presId="urn:microsoft.com/office/officeart/2005/8/layout/vList2"/>
    <dgm:cxn modelId="{9BB02B2F-3353-4253-ACE2-DC453E66598B}" srcId="{F31A01DF-A72F-4F2C-8DF3-93BAB7FA399B}" destId="{364A85CD-74CD-4056-98E0-B81754DB3CF5}" srcOrd="2" destOrd="0" parTransId="{AD61100D-F072-4F5F-86DB-5880E770F606}" sibTransId="{DE5E9079-CE20-4BE3-8F1A-44630719A858}"/>
    <dgm:cxn modelId="{AB2BCC47-5F12-4082-98B6-3AF670D80E8B}" type="presOf" srcId="{364A85CD-74CD-4056-98E0-B81754DB3CF5}" destId="{35ACCE53-FCD3-4329-8075-57126E3815D1}" srcOrd="0" destOrd="0" presId="urn:microsoft.com/office/officeart/2005/8/layout/vList2"/>
    <dgm:cxn modelId="{5AA9364E-E17C-46F6-BE0F-A524F9C77A1C}" srcId="{F31A01DF-A72F-4F2C-8DF3-93BAB7FA399B}" destId="{109743D8-CF67-48A0-963E-2C1D8A2B1BDA}" srcOrd="0" destOrd="0" parTransId="{15C5E14D-84F0-4144-8AB0-4848E5CEFAE0}" sibTransId="{4AB5C780-78F5-4C68-8B81-237C11A4D0E8}"/>
    <dgm:cxn modelId="{6A052C78-2474-4220-B6AC-F1CB6F84830B}" type="presOf" srcId="{B5FAD531-E093-4032-AFA6-DD23272C0616}" destId="{0115822A-8315-42D0-8BB8-66EE3E8D04B9}" srcOrd="0" destOrd="0" presId="urn:microsoft.com/office/officeart/2005/8/layout/vList2"/>
    <dgm:cxn modelId="{E7678DD1-CBB9-4BB9-AFE7-494939E1F4E5}" srcId="{F31A01DF-A72F-4F2C-8DF3-93BAB7FA399B}" destId="{B5FAD531-E093-4032-AFA6-DD23272C0616}" srcOrd="1" destOrd="0" parTransId="{6EDBC792-38FD-4E46-AC0D-5B4C86E15F0D}" sibTransId="{5CA20EBE-C4C4-4728-9691-6F5416F32BE0}"/>
    <dgm:cxn modelId="{F8506EFC-DB33-4A95-ACDA-8A91B9767A54}" type="presOf" srcId="{109743D8-CF67-48A0-963E-2C1D8A2B1BDA}" destId="{74CEF5AB-E382-4A77-9268-1304806EDA6F}" srcOrd="0" destOrd="0" presId="urn:microsoft.com/office/officeart/2005/8/layout/vList2"/>
    <dgm:cxn modelId="{AAAFD163-D089-47F7-9D57-6BC6DE41ECD9}" type="presParOf" srcId="{41A87706-0DB9-411C-B1C1-2C9E6CC9B1EF}" destId="{74CEF5AB-E382-4A77-9268-1304806EDA6F}" srcOrd="0" destOrd="0" presId="urn:microsoft.com/office/officeart/2005/8/layout/vList2"/>
    <dgm:cxn modelId="{63C4A07D-B1DB-4084-BFB3-FFB06279FC67}" type="presParOf" srcId="{41A87706-0DB9-411C-B1C1-2C9E6CC9B1EF}" destId="{111F1346-4800-411C-88DE-3552EABE2C6C}" srcOrd="1" destOrd="0" presId="urn:microsoft.com/office/officeart/2005/8/layout/vList2"/>
    <dgm:cxn modelId="{4051CA57-834D-4855-A031-CDA2F88937A4}" type="presParOf" srcId="{41A87706-0DB9-411C-B1C1-2C9E6CC9B1EF}" destId="{0115822A-8315-42D0-8BB8-66EE3E8D04B9}" srcOrd="2" destOrd="0" presId="urn:microsoft.com/office/officeart/2005/8/layout/vList2"/>
    <dgm:cxn modelId="{8420AE19-D900-4813-820B-873DF790CD1C}" type="presParOf" srcId="{41A87706-0DB9-411C-B1C1-2C9E6CC9B1EF}" destId="{7E1038AB-8C3B-412E-A311-8CB93EF109D4}" srcOrd="3" destOrd="0" presId="urn:microsoft.com/office/officeart/2005/8/layout/vList2"/>
    <dgm:cxn modelId="{55C37C62-8365-439D-A0FE-11ADBD1FE34D}" type="presParOf" srcId="{41A87706-0DB9-411C-B1C1-2C9E6CC9B1EF}" destId="{35ACCE53-FCD3-4329-8075-57126E3815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22E11-D0B9-4599-B426-11D53499992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0E01D30-4DB8-4AFA-A402-70C72DF8A214}">
      <dgm:prSet/>
      <dgm:spPr/>
      <dgm:t>
        <a:bodyPr/>
        <a:lstStyle/>
        <a:p>
          <a:pPr>
            <a:defRPr cap="all"/>
          </a:pPr>
          <a:r>
            <a:rPr lang="en-GB"/>
            <a:t>Animal man</a:t>
          </a:r>
          <a:endParaRPr lang="en-US"/>
        </a:p>
      </dgm:t>
    </dgm:pt>
    <dgm:pt modelId="{3C88E550-937F-41C8-B389-088F24150664}" type="parTrans" cxnId="{B3AFB190-1340-4590-97F6-E84CA046FCAD}">
      <dgm:prSet/>
      <dgm:spPr/>
      <dgm:t>
        <a:bodyPr/>
        <a:lstStyle/>
        <a:p>
          <a:endParaRPr lang="en-US"/>
        </a:p>
      </dgm:t>
    </dgm:pt>
    <dgm:pt modelId="{0052C6CA-ECDF-40DF-87C2-FC34A7AF98DF}" type="sibTrans" cxnId="{B3AFB190-1340-4590-97F6-E84CA046FCAD}">
      <dgm:prSet/>
      <dgm:spPr/>
      <dgm:t>
        <a:bodyPr/>
        <a:lstStyle/>
        <a:p>
          <a:endParaRPr lang="en-US"/>
        </a:p>
      </dgm:t>
    </dgm:pt>
    <dgm:pt modelId="{9EDA8D45-365C-47B8-BAAD-3C6ACCE78A8D}">
      <dgm:prSet/>
      <dgm:spPr/>
      <dgm:t>
        <a:bodyPr/>
        <a:lstStyle/>
        <a:p>
          <a:pPr>
            <a:defRPr cap="all"/>
          </a:pPr>
          <a:r>
            <a:rPr lang="en-GB"/>
            <a:t>Christmas Theatre Trip</a:t>
          </a:r>
          <a:endParaRPr lang="en-US"/>
        </a:p>
      </dgm:t>
    </dgm:pt>
    <dgm:pt modelId="{9C175BB7-AD9B-43DA-8906-6717B2B63102}" type="parTrans" cxnId="{F4C7CC66-38D0-42D5-BBE5-2E1BBA8A0C4F}">
      <dgm:prSet/>
      <dgm:spPr/>
      <dgm:t>
        <a:bodyPr/>
        <a:lstStyle/>
        <a:p>
          <a:endParaRPr lang="en-US"/>
        </a:p>
      </dgm:t>
    </dgm:pt>
    <dgm:pt modelId="{756AC618-405E-4546-9A18-57E1C994525A}" type="sibTrans" cxnId="{F4C7CC66-38D0-42D5-BBE5-2E1BBA8A0C4F}">
      <dgm:prSet/>
      <dgm:spPr/>
      <dgm:t>
        <a:bodyPr/>
        <a:lstStyle/>
        <a:p>
          <a:endParaRPr lang="en-US"/>
        </a:p>
      </dgm:t>
    </dgm:pt>
    <dgm:pt modelId="{01AB3B2C-730F-42F6-A5E1-43AD19786BA6}">
      <dgm:prSet/>
      <dgm:spPr/>
      <dgm:t>
        <a:bodyPr/>
        <a:lstStyle/>
        <a:p>
          <a:pPr>
            <a:defRPr cap="all"/>
          </a:pPr>
          <a:r>
            <a:rPr lang="en-GB"/>
            <a:t>St Johns Museum </a:t>
          </a:r>
          <a:endParaRPr lang="en-US"/>
        </a:p>
      </dgm:t>
    </dgm:pt>
    <dgm:pt modelId="{20E42503-3841-43B1-A435-9FB837C06B0B}" type="parTrans" cxnId="{B989DE12-71A5-4CFF-9342-6706E167C000}">
      <dgm:prSet/>
      <dgm:spPr/>
      <dgm:t>
        <a:bodyPr/>
        <a:lstStyle/>
        <a:p>
          <a:endParaRPr lang="en-US"/>
        </a:p>
      </dgm:t>
    </dgm:pt>
    <dgm:pt modelId="{BDD96C98-7F6D-402B-B1FC-050ED5A17418}" type="sibTrans" cxnId="{B989DE12-71A5-4CFF-9342-6706E167C000}">
      <dgm:prSet/>
      <dgm:spPr/>
      <dgm:t>
        <a:bodyPr/>
        <a:lstStyle/>
        <a:p>
          <a:endParaRPr lang="en-US"/>
        </a:p>
      </dgm:t>
    </dgm:pt>
    <dgm:pt modelId="{5E9AB298-A5C5-40AA-A967-E59C120F2D91}" type="pres">
      <dgm:prSet presAssocID="{2B922E11-D0B9-4599-B426-11D534999923}" presName="root" presStyleCnt="0">
        <dgm:presLayoutVars>
          <dgm:dir/>
          <dgm:resizeHandles val="exact"/>
        </dgm:presLayoutVars>
      </dgm:prSet>
      <dgm:spPr/>
    </dgm:pt>
    <dgm:pt modelId="{F18A9F99-60E4-4437-8985-7952BBEF07A1}" type="pres">
      <dgm:prSet presAssocID="{B0E01D30-4DB8-4AFA-A402-70C72DF8A214}" presName="compNode" presStyleCnt="0"/>
      <dgm:spPr/>
    </dgm:pt>
    <dgm:pt modelId="{57F688A8-6C45-4704-8E2C-A13BB3D6C2C3}" type="pres">
      <dgm:prSet presAssocID="{B0E01D30-4DB8-4AFA-A402-70C72DF8A214}" presName="iconBgRect" presStyleLbl="bgShp" presStyleIdx="0" presStyleCnt="3"/>
      <dgm:spPr/>
    </dgm:pt>
    <dgm:pt modelId="{EA8E9E1C-8FCE-45D3-8EC1-6BC27C36E641}" type="pres">
      <dgm:prSet presAssocID="{B0E01D30-4DB8-4AFA-A402-70C72DF8A2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3C9D66C2-07F0-4E00-9184-F7762D3AF0EC}" type="pres">
      <dgm:prSet presAssocID="{B0E01D30-4DB8-4AFA-A402-70C72DF8A214}" presName="spaceRect" presStyleCnt="0"/>
      <dgm:spPr/>
    </dgm:pt>
    <dgm:pt modelId="{54F1B86D-70CF-48C3-A2DA-1B8840ED02B6}" type="pres">
      <dgm:prSet presAssocID="{B0E01D30-4DB8-4AFA-A402-70C72DF8A214}" presName="textRect" presStyleLbl="revTx" presStyleIdx="0" presStyleCnt="3">
        <dgm:presLayoutVars>
          <dgm:chMax val="1"/>
          <dgm:chPref val="1"/>
        </dgm:presLayoutVars>
      </dgm:prSet>
      <dgm:spPr/>
    </dgm:pt>
    <dgm:pt modelId="{99E69479-83B9-49A0-9052-1455DF1D3950}" type="pres">
      <dgm:prSet presAssocID="{0052C6CA-ECDF-40DF-87C2-FC34A7AF98DF}" presName="sibTrans" presStyleCnt="0"/>
      <dgm:spPr/>
    </dgm:pt>
    <dgm:pt modelId="{1F7A51C6-5A7A-4B61-BDC7-613EB74166E8}" type="pres">
      <dgm:prSet presAssocID="{9EDA8D45-365C-47B8-BAAD-3C6ACCE78A8D}" presName="compNode" presStyleCnt="0"/>
      <dgm:spPr/>
    </dgm:pt>
    <dgm:pt modelId="{D569DC39-EDC4-4B1C-936B-1716E2CA4E0B}" type="pres">
      <dgm:prSet presAssocID="{9EDA8D45-365C-47B8-BAAD-3C6ACCE78A8D}" presName="iconBgRect" presStyleLbl="bgShp" presStyleIdx="1" presStyleCnt="3"/>
      <dgm:spPr/>
    </dgm:pt>
    <dgm:pt modelId="{5292EA65-A8CE-42A7-AFA3-BE07CCA24F39}" type="pres">
      <dgm:prSet presAssocID="{9EDA8D45-365C-47B8-BAAD-3C6ACCE78A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1DAC4A5C-A10D-4E19-9687-BA43B80AE0AF}" type="pres">
      <dgm:prSet presAssocID="{9EDA8D45-365C-47B8-BAAD-3C6ACCE78A8D}" presName="spaceRect" presStyleCnt="0"/>
      <dgm:spPr/>
    </dgm:pt>
    <dgm:pt modelId="{70FDD92D-AD06-462F-A064-796FB286BCDA}" type="pres">
      <dgm:prSet presAssocID="{9EDA8D45-365C-47B8-BAAD-3C6ACCE78A8D}" presName="textRect" presStyleLbl="revTx" presStyleIdx="1" presStyleCnt="3">
        <dgm:presLayoutVars>
          <dgm:chMax val="1"/>
          <dgm:chPref val="1"/>
        </dgm:presLayoutVars>
      </dgm:prSet>
      <dgm:spPr/>
    </dgm:pt>
    <dgm:pt modelId="{17896252-F0EE-4807-B0B8-0A6D486A0564}" type="pres">
      <dgm:prSet presAssocID="{756AC618-405E-4546-9A18-57E1C994525A}" presName="sibTrans" presStyleCnt="0"/>
      <dgm:spPr/>
    </dgm:pt>
    <dgm:pt modelId="{3D264F6F-E413-4E14-AABD-C0583CEC5E59}" type="pres">
      <dgm:prSet presAssocID="{01AB3B2C-730F-42F6-A5E1-43AD19786BA6}" presName="compNode" presStyleCnt="0"/>
      <dgm:spPr/>
    </dgm:pt>
    <dgm:pt modelId="{0E979513-20C3-43A8-8CB3-A8F9AE33AE66}" type="pres">
      <dgm:prSet presAssocID="{01AB3B2C-730F-42F6-A5E1-43AD19786BA6}" presName="iconBgRect" presStyleLbl="bgShp" presStyleIdx="2" presStyleCnt="3"/>
      <dgm:spPr/>
    </dgm:pt>
    <dgm:pt modelId="{69B41EA3-50E5-4583-8EFE-CBA2AAFE5455}" type="pres">
      <dgm:prSet presAssocID="{01AB3B2C-730F-42F6-A5E1-43AD19786B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C79F132-643B-4AA7-A7F7-20C796EBBCC8}" type="pres">
      <dgm:prSet presAssocID="{01AB3B2C-730F-42F6-A5E1-43AD19786BA6}" presName="spaceRect" presStyleCnt="0"/>
      <dgm:spPr/>
    </dgm:pt>
    <dgm:pt modelId="{4D3E3FD5-06A6-4F08-B84D-6A3922F772B4}" type="pres">
      <dgm:prSet presAssocID="{01AB3B2C-730F-42F6-A5E1-43AD19786B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D8A4307-B6DD-4B66-ADF0-441A96EFE21C}" type="presOf" srcId="{9EDA8D45-365C-47B8-BAAD-3C6ACCE78A8D}" destId="{70FDD92D-AD06-462F-A064-796FB286BCDA}" srcOrd="0" destOrd="0" presId="urn:microsoft.com/office/officeart/2018/5/layout/IconCircleLabelList"/>
    <dgm:cxn modelId="{B989DE12-71A5-4CFF-9342-6706E167C000}" srcId="{2B922E11-D0B9-4599-B426-11D534999923}" destId="{01AB3B2C-730F-42F6-A5E1-43AD19786BA6}" srcOrd="2" destOrd="0" parTransId="{20E42503-3841-43B1-A435-9FB837C06B0B}" sibTransId="{BDD96C98-7F6D-402B-B1FC-050ED5A17418}"/>
    <dgm:cxn modelId="{2DDB6C2E-D689-452B-BF6F-AB4CE2AAEB14}" type="presOf" srcId="{01AB3B2C-730F-42F6-A5E1-43AD19786BA6}" destId="{4D3E3FD5-06A6-4F08-B84D-6A3922F772B4}" srcOrd="0" destOrd="0" presId="urn:microsoft.com/office/officeart/2018/5/layout/IconCircleLabelList"/>
    <dgm:cxn modelId="{F4C7CC66-38D0-42D5-BBE5-2E1BBA8A0C4F}" srcId="{2B922E11-D0B9-4599-B426-11D534999923}" destId="{9EDA8D45-365C-47B8-BAAD-3C6ACCE78A8D}" srcOrd="1" destOrd="0" parTransId="{9C175BB7-AD9B-43DA-8906-6717B2B63102}" sibTransId="{756AC618-405E-4546-9A18-57E1C994525A}"/>
    <dgm:cxn modelId="{823BFB6C-1BE6-417E-A0D1-358F3D6346F6}" type="presOf" srcId="{B0E01D30-4DB8-4AFA-A402-70C72DF8A214}" destId="{54F1B86D-70CF-48C3-A2DA-1B8840ED02B6}" srcOrd="0" destOrd="0" presId="urn:microsoft.com/office/officeart/2018/5/layout/IconCircleLabelList"/>
    <dgm:cxn modelId="{B3AFB190-1340-4590-97F6-E84CA046FCAD}" srcId="{2B922E11-D0B9-4599-B426-11D534999923}" destId="{B0E01D30-4DB8-4AFA-A402-70C72DF8A214}" srcOrd="0" destOrd="0" parTransId="{3C88E550-937F-41C8-B389-088F24150664}" sibTransId="{0052C6CA-ECDF-40DF-87C2-FC34A7AF98DF}"/>
    <dgm:cxn modelId="{AD3FE4DF-188A-47AB-B0C7-F3165CEA2C1C}" type="presOf" srcId="{2B922E11-D0B9-4599-B426-11D534999923}" destId="{5E9AB298-A5C5-40AA-A967-E59C120F2D91}" srcOrd="0" destOrd="0" presId="urn:microsoft.com/office/officeart/2018/5/layout/IconCircleLabelList"/>
    <dgm:cxn modelId="{3FEF79C2-4E2E-496C-B8E7-333AD89540C4}" type="presParOf" srcId="{5E9AB298-A5C5-40AA-A967-E59C120F2D91}" destId="{F18A9F99-60E4-4437-8985-7952BBEF07A1}" srcOrd="0" destOrd="0" presId="urn:microsoft.com/office/officeart/2018/5/layout/IconCircleLabelList"/>
    <dgm:cxn modelId="{E701AABE-1764-4EEE-A8EE-8BA51F112933}" type="presParOf" srcId="{F18A9F99-60E4-4437-8985-7952BBEF07A1}" destId="{57F688A8-6C45-4704-8E2C-A13BB3D6C2C3}" srcOrd="0" destOrd="0" presId="urn:microsoft.com/office/officeart/2018/5/layout/IconCircleLabelList"/>
    <dgm:cxn modelId="{6A65C104-42EB-492E-B2DF-624BA04D576E}" type="presParOf" srcId="{F18A9F99-60E4-4437-8985-7952BBEF07A1}" destId="{EA8E9E1C-8FCE-45D3-8EC1-6BC27C36E641}" srcOrd="1" destOrd="0" presId="urn:microsoft.com/office/officeart/2018/5/layout/IconCircleLabelList"/>
    <dgm:cxn modelId="{3C2F2206-72FB-4D13-95B9-D7CB1E8A56FB}" type="presParOf" srcId="{F18A9F99-60E4-4437-8985-7952BBEF07A1}" destId="{3C9D66C2-07F0-4E00-9184-F7762D3AF0EC}" srcOrd="2" destOrd="0" presId="urn:microsoft.com/office/officeart/2018/5/layout/IconCircleLabelList"/>
    <dgm:cxn modelId="{8A80B23E-E32D-4964-87BA-DB02BD672773}" type="presParOf" srcId="{F18A9F99-60E4-4437-8985-7952BBEF07A1}" destId="{54F1B86D-70CF-48C3-A2DA-1B8840ED02B6}" srcOrd="3" destOrd="0" presId="urn:microsoft.com/office/officeart/2018/5/layout/IconCircleLabelList"/>
    <dgm:cxn modelId="{C3215714-30AE-4266-A261-56A5CE04802B}" type="presParOf" srcId="{5E9AB298-A5C5-40AA-A967-E59C120F2D91}" destId="{99E69479-83B9-49A0-9052-1455DF1D3950}" srcOrd="1" destOrd="0" presId="urn:microsoft.com/office/officeart/2018/5/layout/IconCircleLabelList"/>
    <dgm:cxn modelId="{5DC1DDD9-8129-4F47-9CF4-2D74AEBF5AFE}" type="presParOf" srcId="{5E9AB298-A5C5-40AA-A967-E59C120F2D91}" destId="{1F7A51C6-5A7A-4B61-BDC7-613EB74166E8}" srcOrd="2" destOrd="0" presId="urn:microsoft.com/office/officeart/2018/5/layout/IconCircleLabelList"/>
    <dgm:cxn modelId="{95031EC0-1D9F-416A-AEFE-CF3AC406312B}" type="presParOf" srcId="{1F7A51C6-5A7A-4B61-BDC7-613EB74166E8}" destId="{D569DC39-EDC4-4B1C-936B-1716E2CA4E0B}" srcOrd="0" destOrd="0" presId="urn:microsoft.com/office/officeart/2018/5/layout/IconCircleLabelList"/>
    <dgm:cxn modelId="{2B2B54E3-DD13-470E-A137-CE0790A7DEED}" type="presParOf" srcId="{1F7A51C6-5A7A-4B61-BDC7-613EB74166E8}" destId="{5292EA65-A8CE-42A7-AFA3-BE07CCA24F39}" srcOrd="1" destOrd="0" presId="urn:microsoft.com/office/officeart/2018/5/layout/IconCircleLabelList"/>
    <dgm:cxn modelId="{239C5F17-39CC-429D-AF47-37C4FA45C031}" type="presParOf" srcId="{1F7A51C6-5A7A-4B61-BDC7-613EB74166E8}" destId="{1DAC4A5C-A10D-4E19-9687-BA43B80AE0AF}" srcOrd="2" destOrd="0" presId="urn:microsoft.com/office/officeart/2018/5/layout/IconCircleLabelList"/>
    <dgm:cxn modelId="{FEEB1B29-1152-4840-9018-E8E3EE5B6775}" type="presParOf" srcId="{1F7A51C6-5A7A-4B61-BDC7-613EB74166E8}" destId="{70FDD92D-AD06-462F-A064-796FB286BCDA}" srcOrd="3" destOrd="0" presId="urn:microsoft.com/office/officeart/2018/5/layout/IconCircleLabelList"/>
    <dgm:cxn modelId="{287AEAC0-2FC3-42C7-82C7-158C05F0F968}" type="presParOf" srcId="{5E9AB298-A5C5-40AA-A967-E59C120F2D91}" destId="{17896252-F0EE-4807-B0B8-0A6D486A0564}" srcOrd="3" destOrd="0" presId="urn:microsoft.com/office/officeart/2018/5/layout/IconCircleLabelList"/>
    <dgm:cxn modelId="{D9DB7FE0-5589-42C8-9D0C-BCDAE7311645}" type="presParOf" srcId="{5E9AB298-A5C5-40AA-A967-E59C120F2D91}" destId="{3D264F6F-E413-4E14-AABD-C0583CEC5E59}" srcOrd="4" destOrd="0" presId="urn:microsoft.com/office/officeart/2018/5/layout/IconCircleLabelList"/>
    <dgm:cxn modelId="{20E37430-6DC7-4AA0-836C-187DB4AAAFDA}" type="presParOf" srcId="{3D264F6F-E413-4E14-AABD-C0583CEC5E59}" destId="{0E979513-20C3-43A8-8CB3-A8F9AE33AE66}" srcOrd="0" destOrd="0" presId="urn:microsoft.com/office/officeart/2018/5/layout/IconCircleLabelList"/>
    <dgm:cxn modelId="{6F040C6E-26F7-4CC9-A766-B19EAAD165B2}" type="presParOf" srcId="{3D264F6F-E413-4E14-AABD-C0583CEC5E59}" destId="{69B41EA3-50E5-4583-8EFE-CBA2AAFE5455}" srcOrd="1" destOrd="0" presId="urn:microsoft.com/office/officeart/2018/5/layout/IconCircleLabelList"/>
    <dgm:cxn modelId="{A804D282-F02A-4544-85E2-FF3B1226B34C}" type="presParOf" srcId="{3D264F6F-E413-4E14-AABD-C0583CEC5E59}" destId="{AC79F132-643B-4AA7-A7F7-20C796EBBCC8}" srcOrd="2" destOrd="0" presId="urn:microsoft.com/office/officeart/2018/5/layout/IconCircleLabelList"/>
    <dgm:cxn modelId="{BFE5E919-51DE-45D8-98EF-FAA7FF0F19B6}" type="presParOf" srcId="{3D264F6F-E413-4E14-AABD-C0583CEC5E59}" destId="{4D3E3FD5-06A6-4F08-B84D-6A3922F772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51179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rtlCol="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noProof="0" dirty="0"/>
            <a:t>Group Title</a:t>
          </a:r>
        </a:p>
      </dsp:txBody>
      <dsp:txXfrm>
        <a:off x="1562517" y="1298199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422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Group A</a:t>
          </a:r>
        </a:p>
      </dsp:txBody>
      <dsp:txXfrm>
        <a:off x="1981408" y="173932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43580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Group B</a:t>
          </a:r>
        </a:p>
      </dsp:txBody>
      <dsp:txXfrm>
        <a:off x="3524566" y="1717090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807898" y="3086737"/>
          <a:ext cx="1184802" cy="1184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Group C</a:t>
          </a:r>
        </a:p>
      </dsp:txBody>
      <dsp:txXfrm>
        <a:off x="1981408" y="3260247"/>
        <a:ext cx="837782" cy="837782"/>
      </dsp:txXfrm>
    </dsp:sp>
    <dsp:sp modelId="{E0DEE663-04E6-49D6-A3C7-F8FB5F8BE33B}">
      <dsp:nvSpPr>
        <dsp:cNvPr id="0" name=""/>
        <dsp:cNvSpPr/>
      </dsp:nvSpPr>
      <dsp:spPr>
        <a:xfrm>
          <a:off x="264741" y="1543580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Group D</a:t>
          </a:r>
        </a:p>
      </dsp:txBody>
      <dsp:txXfrm>
        <a:off x="438251" y="1717090"/>
        <a:ext cx="837782" cy="83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EF5AB-E382-4A77-9268-1304806EDA6F}">
      <dsp:nvSpPr>
        <dsp:cNvPr id="0" name=""/>
        <dsp:cNvSpPr/>
      </dsp:nvSpPr>
      <dsp:spPr>
        <a:xfrm>
          <a:off x="0" y="337822"/>
          <a:ext cx="6492875" cy="1367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/>
            <a:t>No hands up</a:t>
          </a:r>
          <a:endParaRPr lang="en-US" sz="5700" kern="1200"/>
        </a:p>
      </dsp:txBody>
      <dsp:txXfrm>
        <a:off x="66738" y="404560"/>
        <a:ext cx="6359399" cy="1233668"/>
      </dsp:txXfrm>
    </dsp:sp>
    <dsp:sp modelId="{0115822A-8315-42D0-8BB8-66EE3E8D04B9}">
      <dsp:nvSpPr>
        <dsp:cNvPr id="0" name=""/>
        <dsp:cNvSpPr/>
      </dsp:nvSpPr>
      <dsp:spPr>
        <a:xfrm>
          <a:off x="0" y="1869127"/>
          <a:ext cx="6492875" cy="1367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/>
            <a:t>Talk partners</a:t>
          </a:r>
          <a:endParaRPr lang="en-US" sz="5700" kern="1200"/>
        </a:p>
      </dsp:txBody>
      <dsp:txXfrm>
        <a:off x="66738" y="1935865"/>
        <a:ext cx="6359399" cy="1233668"/>
      </dsp:txXfrm>
    </dsp:sp>
    <dsp:sp modelId="{35ACCE53-FCD3-4329-8075-57126E3815D1}">
      <dsp:nvSpPr>
        <dsp:cNvPr id="0" name=""/>
        <dsp:cNvSpPr/>
      </dsp:nvSpPr>
      <dsp:spPr>
        <a:xfrm>
          <a:off x="0" y="3400432"/>
          <a:ext cx="6492875" cy="1367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/>
            <a:t>Wriggle your jiggles</a:t>
          </a:r>
          <a:endParaRPr lang="en-US" sz="5700" kern="1200"/>
        </a:p>
      </dsp:txBody>
      <dsp:txXfrm>
        <a:off x="66738" y="3467170"/>
        <a:ext cx="6359399" cy="1233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688A8-6C45-4704-8E2C-A13BB3D6C2C3}">
      <dsp:nvSpPr>
        <dsp:cNvPr id="0" name=""/>
        <dsp:cNvSpPr/>
      </dsp:nvSpPr>
      <dsp:spPr>
        <a:xfrm>
          <a:off x="625409" y="40818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E9E1C-8FCE-45D3-8EC1-6BC27C36E641}">
      <dsp:nvSpPr>
        <dsp:cNvPr id="0" name=""/>
        <dsp:cNvSpPr/>
      </dsp:nvSpPr>
      <dsp:spPr>
        <a:xfrm>
          <a:off x="998346" y="413756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1B86D-70CF-48C3-A2DA-1B8840ED02B6}">
      <dsp:nvSpPr>
        <dsp:cNvPr id="0" name=""/>
        <dsp:cNvSpPr/>
      </dsp:nvSpPr>
      <dsp:spPr>
        <a:xfrm>
          <a:off x="66003" y="233581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Animal man</a:t>
          </a:r>
          <a:endParaRPr lang="en-US" sz="2500" kern="1200"/>
        </a:p>
      </dsp:txBody>
      <dsp:txXfrm>
        <a:off x="66003" y="2335819"/>
        <a:ext cx="2868750" cy="720000"/>
      </dsp:txXfrm>
    </dsp:sp>
    <dsp:sp modelId="{D569DC39-EDC4-4B1C-936B-1716E2CA4E0B}">
      <dsp:nvSpPr>
        <dsp:cNvPr id="0" name=""/>
        <dsp:cNvSpPr/>
      </dsp:nvSpPr>
      <dsp:spPr>
        <a:xfrm>
          <a:off x="3996190" y="40818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2EA65-A8CE-42A7-AFA3-BE07CCA24F39}">
      <dsp:nvSpPr>
        <dsp:cNvPr id="0" name=""/>
        <dsp:cNvSpPr/>
      </dsp:nvSpPr>
      <dsp:spPr>
        <a:xfrm>
          <a:off x="4369128" y="413756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DD92D-AD06-462F-A064-796FB286BCDA}">
      <dsp:nvSpPr>
        <dsp:cNvPr id="0" name=""/>
        <dsp:cNvSpPr/>
      </dsp:nvSpPr>
      <dsp:spPr>
        <a:xfrm>
          <a:off x="3436784" y="233581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Christmas Theatre Trip</a:t>
          </a:r>
          <a:endParaRPr lang="en-US" sz="2500" kern="1200"/>
        </a:p>
      </dsp:txBody>
      <dsp:txXfrm>
        <a:off x="3436784" y="2335819"/>
        <a:ext cx="2868750" cy="720000"/>
      </dsp:txXfrm>
    </dsp:sp>
    <dsp:sp modelId="{0E979513-20C3-43A8-8CB3-A8F9AE33AE66}">
      <dsp:nvSpPr>
        <dsp:cNvPr id="0" name=""/>
        <dsp:cNvSpPr/>
      </dsp:nvSpPr>
      <dsp:spPr>
        <a:xfrm>
          <a:off x="7366972" y="40818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41EA3-50E5-4583-8EFE-CBA2AAFE5455}">
      <dsp:nvSpPr>
        <dsp:cNvPr id="0" name=""/>
        <dsp:cNvSpPr/>
      </dsp:nvSpPr>
      <dsp:spPr>
        <a:xfrm>
          <a:off x="7739909" y="413756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E3FD5-06A6-4F08-B84D-6A3922F772B4}">
      <dsp:nvSpPr>
        <dsp:cNvPr id="0" name=""/>
        <dsp:cNvSpPr/>
      </dsp:nvSpPr>
      <dsp:spPr>
        <a:xfrm>
          <a:off x="6807565" y="233581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St Johns Museum </a:t>
          </a:r>
          <a:endParaRPr lang="en-US" sz="2500" kern="1200"/>
        </a:p>
      </dsp:txBody>
      <dsp:txXfrm>
        <a:off x="6807565" y="2335819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C07C-F16D-49A3-B3E5-2193600CFABA}" type="datetimeFigureOut"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D0AB-02C7-46F9-BE94-33CA983618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0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08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8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1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9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7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4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0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1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0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5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7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stars-png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stars-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818" y="1283367"/>
            <a:ext cx="10796337" cy="5390148"/>
          </a:xfrm>
        </p:spPr>
        <p:txBody>
          <a:bodyPr>
            <a:normAutofit/>
          </a:bodyPr>
          <a:lstStyle/>
          <a:p>
            <a:r>
              <a:rPr lang="en-GB" sz="8000" b="1" dirty="0"/>
              <a:t>St Margaret’s School</a:t>
            </a:r>
            <a:br>
              <a:rPr lang="en-GB" dirty="0"/>
            </a:br>
            <a:br>
              <a:rPr lang="en-GB" dirty="0"/>
            </a:br>
            <a:r>
              <a:rPr lang="en-GB" sz="6700" dirty="0"/>
              <a:t>Welcome to Year One!</a:t>
            </a:r>
            <a:endParaRPr lang="en-GB" dirty="0"/>
          </a:p>
        </p:txBody>
      </p:sp>
      <p:pic>
        <p:nvPicPr>
          <p:cNvPr id="6" name="Picture 5" descr="school Logo september 20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4" t="13272" r="39071" b="57526"/>
          <a:stretch/>
        </p:blipFill>
        <p:spPr bwMode="auto">
          <a:xfrm>
            <a:off x="305267" y="5168048"/>
            <a:ext cx="1539101" cy="1505467"/>
          </a:xfrm>
          <a:prstGeom prst="flowChartManualOperation">
            <a:avLst/>
          </a:prstGeom>
          <a:noFill/>
          <a:ln>
            <a:noFill/>
          </a:ln>
        </p:spPr>
      </p:pic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76D62050-19DA-F4C7-57DE-2DEAE1D35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10" y="216910"/>
            <a:ext cx="51911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1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-Kids-Playing-Sports-PE - Sound and District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64" y="487727"/>
            <a:ext cx="4607979" cy="23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989" t="23510" r="40738" b="54375"/>
          <a:stretch/>
        </p:blipFill>
        <p:spPr>
          <a:xfrm>
            <a:off x="7990449" y="4417254"/>
            <a:ext cx="3756074" cy="2096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95" t="39664" r="76309" b="40336"/>
          <a:stretch/>
        </p:blipFill>
        <p:spPr>
          <a:xfrm>
            <a:off x="3066756" y="4708736"/>
            <a:ext cx="1871004" cy="1985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64" y="148092"/>
            <a:ext cx="974616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u="sng" dirty="0">
                <a:latin typeface="Arial Nova"/>
              </a:rPr>
              <a:t>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ova"/>
              </a:rPr>
              <a:t>PE kit to be worn on a Monday and</a:t>
            </a:r>
          </a:p>
          <a:p>
            <a:r>
              <a:rPr lang="en-GB" sz="2800" dirty="0">
                <a:latin typeface="Arial Nova"/>
              </a:rPr>
              <a:t>    Friday.</a:t>
            </a:r>
          </a:p>
          <a:p>
            <a:endParaRPr lang="en-GB" sz="2800" dirty="0">
              <a:latin typeface="Arial Nov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ova"/>
              </a:rPr>
              <a:t>Monday morning will be with a</a:t>
            </a:r>
          </a:p>
          <a:p>
            <a:r>
              <a:rPr lang="en-GB" sz="2800" dirty="0">
                <a:latin typeface="Arial Nova"/>
              </a:rPr>
              <a:t>    Sports coach.</a:t>
            </a:r>
          </a:p>
          <a:p>
            <a:endParaRPr lang="en-GB" sz="2800" dirty="0">
              <a:latin typeface="Arial Nov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ova"/>
              </a:rPr>
              <a:t>Navy jogging bottoms or leggings, white school</a:t>
            </a:r>
          </a:p>
          <a:p>
            <a:r>
              <a:rPr lang="en-GB" sz="2800" dirty="0">
                <a:latin typeface="Arial Nova"/>
              </a:rPr>
              <a:t>    top and navy jumper. Pumps to stay in school.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0" y="4549297"/>
            <a:ext cx="16764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06" y="3729019"/>
            <a:ext cx="3953692" cy="29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668" y="335153"/>
            <a:ext cx="1034974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u="sng" dirty="0">
                <a:latin typeface="Arial Nova"/>
              </a:rPr>
              <a:t>Phonics – Little Wandle</a:t>
            </a:r>
          </a:p>
          <a:p>
            <a:endParaRPr lang="en-GB" sz="2800" u="sng" dirty="0">
              <a:latin typeface="Arial Nov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ova"/>
              </a:rPr>
              <a:t>Daily phonics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ova"/>
              </a:rPr>
              <a:t>Weekly reading sessions (each group 3 times a week). This is the book that is then assigned for home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ova"/>
              </a:rPr>
              <a:t>Phonics screening check in June 2025</a:t>
            </a:r>
            <a:endParaRPr lang="en-GB" sz="2800">
              <a:latin typeface="Arial Nov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Nova"/>
              </a:rPr>
              <a:t>Recognition of sounds in words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Phonics screening | Yea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7" y="3636034"/>
            <a:ext cx="6475006" cy="30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236" y="1354585"/>
            <a:ext cx="897518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u="sng" dirty="0">
                <a:latin typeface="Arial Nova"/>
              </a:rPr>
              <a:t>More information</a:t>
            </a:r>
          </a:p>
          <a:p>
            <a:endParaRPr lang="en-GB" sz="4400" dirty="0">
              <a:latin typeface="Arial Nova"/>
            </a:endParaRPr>
          </a:p>
          <a:p>
            <a:endParaRPr lang="en-GB" sz="4400" dirty="0">
              <a:latin typeface="Arial Nova"/>
            </a:endParaRPr>
          </a:p>
          <a:p>
            <a:r>
              <a:rPr lang="en-GB" sz="4400" dirty="0">
                <a:latin typeface="Arial Nova"/>
              </a:rPr>
              <a:t>We have a Phonics workshop on Tuesday 1st October at 9.30 - 10.30 </a:t>
            </a:r>
          </a:p>
        </p:txBody>
      </p:sp>
    </p:spTree>
    <p:extLst>
      <p:ext uri="{BB962C8B-B14F-4D97-AF65-F5344CB8AC3E}">
        <p14:creationId xmlns:p14="http://schemas.microsoft.com/office/powerpoint/2010/main" val="18480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04FD56-2F84-74DC-8FAF-440DB54E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Behaviour Policy</a:t>
            </a:r>
          </a:p>
        </p:txBody>
      </p:sp>
      <p:sp>
        <p:nvSpPr>
          <p:cNvPr id="66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E2ED73B-62D7-9E43-CC57-6FD51B6E4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3801" y="1170442"/>
            <a:ext cx="3341190" cy="42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lineLabels Clip Art - Star">
            <a:extLst>
              <a:ext uri="{FF2B5EF4-FFF2-40B4-BE49-F238E27FC236}">
                <a16:creationId xmlns:a16="http://schemas.microsoft.com/office/drawing/2014/main" id="{0935FAE4-0859-E356-7747-ADC55BBD3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5" r="11347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2A492E-EFB7-C292-A5DA-4B05304D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 Nova"/>
              </a:rPr>
              <a:t>Celebrating our behaviour!</a:t>
            </a:r>
            <a:endParaRPr lang="en-GB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FAAE-036D-52E7-8E1E-68184CDE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GB" sz="2000"/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House points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Stickers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Star of the day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LOTS of praise!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4895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9861-002F-2B58-BD62-5A150471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ova"/>
              </a:rPr>
              <a:t>General reminders....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66596-9B0C-5646-DE40-170FD8F8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Nova"/>
              </a:rPr>
              <a:t>P.E Days Monday and Friday – pumps to be kept in school in case of wet weather. PE kit as stated on the policy please.</a:t>
            </a:r>
          </a:p>
          <a:p>
            <a:pPr>
              <a:buClr>
                <a:srgbClr val="BF9900"/>
              </a:buClr>
            </a:pPr>
            <a:r>
              <a:rPr lang="en-GB" dirty="0">
                <a:latin typeface="Arial Nova"/>
              </a:rPr>
              <a:t>Please bring your reading book and diary in school every Wednesday. Please sign when reading at home. Homework and reading books will come back on Fridays.</a:t>
            </a:r>
          </a:p>
          <a:p>
            <a:pPr>
              <a:buClr>
                <a:srgbClr val="BF99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7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FEC1-958B-C25A-A185-8A97ABF5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58" y="-450516"/>
            <a:ext cx="10018713" cy="1752599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Arial Nova"/>
              </a:rPr>
            </a:br>
            <a:r>
              <a:rPr lang="en-GB" dirty="0">
                <a:latin typeface="Arial Nova"/>
              </a:rPr>
              <a:t>Year 1 Curriculum map- please see updated version on our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387AD-C5E5-59C2-CD1B-9645EF584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84" y="1121785"/>
            <a:ext cx="78676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A0E73D-C7FC-79F2-B9B0-635FAE7B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GB" dirty="0"/>
              <a:t>High expectations!</a:t>
            </a:r>
          </a:p>
        </p:txBody>
      </p:sp>
      <p:pic>
        <p:nvPicPr>
          <p:cNvPr id="31" name="Picture 30" descr="Sticky notes on a wall">
            <a:extLst>
              <a:ext uri="{FF2B5EF4-FFF2-40B4-BE49-F238E27FC236}">
                <a16:creationId xmlns:a16="http://schemas.microsoft.com/office/drawing/2014/main" id="{A12374AD-F44E-B522-7BC2-0C79DBF90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0" r="33314" b="10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C9BF-A777-C69D-AD2E-340DF76B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Arial Nova"/>
              </a:rPr>
              <a:t>High expectations of the children at all times: work and behaviour</a:t>
            </a:r>
          </a:p>
          <a:p>
            <a:pPr marL="0" indent="0">
              <a:buNone/>
            </a:pPr>
            <a:endParaRPr lang="en-GB" sz="3200" dirty="0">
              <a:latin typeface="Arial Nova"/>
            </a:endParaRPr>
          </a:p>
          <a:p>
            <a:pPr marL="0" indent="0">
              <a:buNone/>
            </a:pPr>
            <a:r>
              <a:rPr lang="en-GB" sz="3200" dirty="0">
                <a:latin typeface="Arial Nova"/>
              </a:rPr>
              <a:t>Responsible, Respectful and Ready to Learn.</a:t>
            </a:r>
          </a:p>
          <a:p>
            <a:pPr marL="0" indent="0">
              <a:buNone/>
            </a:pPr>
            <a:endParaRPr lang="en-GB" sz="32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5849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1EF93-13FB-3CC2-C7A8-F99B37C6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latin typeface="Arial Nova"/>
              </a:rPr>
              <a:t>Our School Values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E24661-6DF8-29AF-AFE4-FF2A3098F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550" y="1811959"/>
            <a:ext cx="6202778" cy="29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0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7EBF-AA3F-197E-D09B-CCC25C98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Arial Nova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6C00-9D5A-77E3-56FF-7A13BD9A4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400" dirty="0">
                <a:latin typeface="Arial Nova"/>
              </a:rPr>
              <a:t>We are always on hand to support you with any questions or queries. 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Please do email or make an appointment with either of us. 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Please do tell us things we may need to know e.g. bad night's sleep etc</a:t>
            </a:r>
          </a:p>
        </p:txBody>
      </p:sp>
    </p:spTree>
    <p:extLst>
      <p:ext uri="{BB962C8B-B14F-4D97-AF65-F5344CB8AC3E}">
        <p14:creationId xmlns:p14="http://schemas.microsoft.com/office/powerpoint/2010/main" val="398794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ACD999-13D5-4625-8971-08C2DE018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at funeral consoling each other">
            <a:extLst>
              <a:ext uri="{FF2B5EF4-FFF2-40B4-BE49-F238E27FC236}">
                <a16:creationId xmlns:a16="http://schemas.microsoft.com/office/drawing/2014/main" id="{387523F5-A8C8-A973-A46A-06F92A8B9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3" r="31923" b="-1"/>
          <a:stretch/>
        </p:blipFill>
        <p:spPr>
          <a:xfrm>
            <a:off x="20" y="10"/>
            <a:ext cx="6470908" cy="6857990"/>
          </a:xfrm>
          <a:custGeom>
            <a:avLst/>
            <a:gdLst/>
            <a:ahLst/>
            <a:cxnLst/>
            <a:rect l="l" t="t" r="r" b="b"/>
            <a:pathLst>
              <a:path w="6470928" h="6858000">
                <a:moveTo>
                  <a:pt x="0" y="0"/>
                </a:moveTo>
                <a:lnTo>
                  <a:pt x="5180733" y="0"/>
                </a:lnTo>
                <a:lnTo>
                  <a:pt x="4548412" y="2502760"/>
                </a:lnTo>
                <a:lnTo>
                  <a:pt x="4562355" y="2506282"/>
                </a:lnTo>
                <a:lnTo>
                  <a:pt x="4548102" y="2512589"/>
                </a:lnTo>
                <a:lnTo>
                  <a:pt x="647092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 descr="A group of colorful stars&#10;&#10;Description automatically generated">
            <a:extLst>
              <a:ext uri="{FF2B5EF4-FFF2-40B4-BE49-F238E27FC236}">
                <a16:creationId xmlns:a16="http://schemas.microsoft.com/office/drawing/2014/main" id="{435FCC22-7011-DB60-8375-0900A5A95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590" r="1" b="1"/>
          <a:stretch/>
        </p:blipFill>
        <p:spPr>
          <a:xfrm>
            <a:off x="4545660" y="10"/>
            <a:ext cx="7646340" cy="6857990"/>
          </a:xfrm>
          <a:custGeom>
            <a:avLst/>
            <a:gdLst/>
            <a:ahLst/>
            <a:cxnLst/>
            <a:rect l="l" t="t" r="r" b="b"/>
            <a:pathLst>
              <a:path w="7646340" h="6858000">
                <a:moveTo>
                  <a:pt x="635077" y="0"/>
                </a:moveTo>
                <a:lnTo>
                  <a:pt x="7646340" y="0"/>
                </a:lnTo>
                <a:lnTo>
                  <a:pt x="7646340" y="6858000"/>
                </a:lnTo>
                <a:lnTo>
                  <a:pt x="1925271" y="6858000"/>
                </a:lnTo>
                <a:lnTo>
                  <a:pt x="2445" y="2512588"/>
                </a:lnTo>
                <a:lnTo>
                  <a:pt x="0" y="2513671"/>
                </a:lnTo>
                <a:close/>
              </a:path>
            </a:pathLst>
          </a:custGeom>
        </p:spPr>
      </p:pic>
      <p:sp>
        <p:nvSpPr>
          <p:cNvPr id="38" name="Freeform 8">
            <a:extLst>
              <a:ext uri="{FF2B5EF4-FFF2-40B4-BE49-F238E27FC236}">
                <a16:creationId xmlns:a16="http://schemas.microsoft.com/office/drawing/2014/main" id="{B512E719-5663-49B6-B093-E662B417E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26B02-8EA7-57EC-0A32-4250AEEA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68" y="4228985"/>
            <a:ext cx="4062942" cy="1325606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5400" err="1">
                <a:solidFill>
                  <a:schemeClr val="bg1"/>
                </a:solidFill>
              </a:rPr>
              <a:t>Mrs</a:t>
            </a:r>
            <a:r>
              <a:rPr lang="en-US" sz="5400" dirty="0">
                <a:solidFill>
                  <a:schemeClr val="bg1"/>
                </a:solidFill>
              </a:rPr>
              <a:t> Crawford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Monday- Wednesday </a:t>
            </a:r>
            <a:br>
              <a:rPr lang="en-US" sz="2000" dirty="0"/>
            </a:br>
            <a:br>
              <a:rPr lang="en-US" sz="5400" dirty="0"/>
            </a:br>
            <a:r>
              <a:rPr lang="en-US" sz="5400" dirty="0">
                <a:solidFill>
                  <a:schemeClr val="bg1"/>
                </a:solidFill>
              </a:rPr>
              <a:t>&amp; </a:t>
            </a:r>
            <a:r>
              <a:rPr lang="en-US" sz="5400" err="1">
                <a:solidFill>
                  <a:schemeClr val="bg1"/>
                </a:solidFill>
              </a:rPr>
              <a:t>Mrs</a:t>
            </a:r>
            <a:r>
              <a:rPr lang="en-US" sz="5400" dirty="0">
                <a:solidFill>
                  <a:schemeClr val="bg1"/>
                </a:solidFill>
              </a:rPr>
              <a:t> Thomas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Thursday-Friday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D0B7D-36AF-417F-8C99-B1452C7E2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A325524-B5E3-4DB5-AF97-518DE9FFB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440E4BE-6F49-4FC4-9838-20C6FD714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C3F7C12-102B-499D-AB48-3B4D9E2A6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2EEDF529-A27D-4971-9C72-3919B6012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C7BE6017-3E05-4C1C-9CEB-1CF66F05F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6C2A2B-9F98-42AE-B069-55D120D7D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666E44-A00C-5209-C56B-392794CA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E73D-C7FC-79F2-B9B0-635FAE7B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GB" dirty="0">
                <a:latin typeface="Arial Nova"/>
              </a:rPr>
              <a:t>Trips and Visits</a:t>
            </a:r>
            <a:endParaRPr lang="en-GB">
              <a:latin typeface="Arial Nova"/>
            </a:endParaRP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E624437E-23AC-56CB-D1AF-4C4F02C62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51034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1" descr="A large stone building with many windows&#10;&#10;Description automatically generated">
            <a:extLst>
              <a:ext uri="{FF2B5EF4-FFF2-40B4-BE49-F238E27FC236}">
                <a16:creationId xmlns:a16="http://schemas.microsoft.com/office/drawing/2014/main" id="{CB5A8376-1BF6-995E-E0B3-593C41FCD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841" y="166688"/>
            <a:ext cx="3418610" cy="20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625" y="274319"/>
            <a:ext cx="897518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Arial Nova"/>
              </a:rPr>
              <a:t>Home learning</a:t>
            </a:r>
          </a:p>
          <a:p>
            <a:endParaRPr lang="en-GB" sz="2800" dirty="0">
              <a:latin typeface="Arial Nova"/>
            </a:endParaRPr>
          </a:p>
          <a:p>
            <a:r>
              <a:rPr lang="en-GB" sz="2800" dirty="0">
                <a:latin typeface="Arial Nova"/>
              </a:rPr>
              <a:t>Book bags – to be brought in on Wednesday and they will be sent home on Friday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01B7D-C454-99DB-5FC3-060126CE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86" y="2520900"/>
            <a:ext cx="6712157" cy="40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85B31-0814-FE57-853F-3D56EAAB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53" y="116991"/>
            <a:ext cx="4683198" cy="6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Cat in the Hat: Green Back Book (Dr Seuss - Green Back Book):  Amazon.co.uk: Seuss, Dr., Seuss, Dr.: 8601404205651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2" y="2420793"/>
            <a:ext cx="2959977" cy="40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25 Perfect Pirate Books for Kids. Our Pick of the Best Pirate Picture Books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"/>
          <a:stretch/>
        </p:blipFill>
        <p:spPr bwMode="auto">
          <a:xfrm>
            <a:off x="3687232" y="1543844"/>
            <a:ext cx="4663612" cy="37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Hodgeheg (Puffin Modern Classics): Amazon.co.uk: King-Smith, Dick:  9780141332383: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37" y="662101"/>
            <a:ext cx="2901285" cy="44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674" y="477435"/>
            <a:ext cx="19463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latin typeface="Arial Nova"/>
              </a:rPr>
              <a:t>Home readers</a:t>
            </a:r>
          </a:p>
        </p:txBody>
      </p:sp>
    </p:spTree>
    <p:extLst>
      <p:ext uri="{BB962C8B-B14F-4D97-AF65-F5344CB8AC3E}">
        <p14:creationId xmlns:p14="http://schemas.microsoft.com/office/powerpoint/2010/main" val="15473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ading for Pleasure | Year 2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96" y="2156191"/>
            <a:ext cx="5895416" cy="36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4310" y="604910"/>
            <a:ext cx="897518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600" dirty="0">
                <a:latin typeface="Arial Nova"/>
              </a:rPr>
              <a:t>Reading for Pleasure</a:t>
            </a:r>
          </a:p>
        </p:txBody>
      </p:sp>
    </p:spTree>
    <p:extLst>
      <p:ext uri="{BB962C8B-B14F-4D97-AF65-F5344CB8AC3E}">
        <p14:creationId xmlns:p14="http://schemas.microsoft.com/office/powerpoint/2010/main" val="21284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C5B-6E20-B4CF-FDE0-A574D867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11" y="-325582"/>
            <a:ext cx="10018713" cy="1752599"/>
          </a:xfrm>
        </p:spPr>
        <p:txBody>
          <a:bodyPr/>
          <a:lstStyle/>
          <a:p>
            <a:r>
              <a:rPr lang="en-GB" dirty="0"/>
              <a:t>How you can help at home (Please bear with us!)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E2A0B-D969-B412-EE93-4ABD4734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04454"/>
            <a:ext cx="10018713" cy="5618018"/>
          </a:xfrm>
        </p:spPr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GB" sz="2800" dirty="0"/>
              <a:t>ome learning will be set on a Friday and should be returned on a Wednesday. </a:t>
            </a:r>
          </a:p>
          <a:p>
            <a:pPr>
              <a:buClr>
                <a:srgbClr val="BF9900"/>
              </a:buClr>
            </a:pPr>
            <a:r>
              <a:rPr lang="en-GB" sz="2800" dirty="0"/>
              <a:t>Children will bring home a levelled reading book each week – please listen to them read and sign diary at least 3 times a week.</a:t>
            </a:r>
          </a:p>
          <a:p>
            <a:pPr>
              <a:buClr>
                <a:srgbClr val="BF9900"/>
              </a:buClr>
            </a:pPr>
            <a:r>
              <a:rPr lang="en-GB" sz="2800" dirty="0"/>
              <a:t>A story book will be sent home each half term as a 'home reader' to share together. </a:t>
            </a:r>
          </a:p>
          <a:p>
            <a:pPr>
              <a:buClr>
                <a:srgbClr val="BF9900"/>
              </a:buClr>
            </a:pPr>
            <a:r>
              <a:rPr lang="en-GB" sz="2800" dirty="0"/>
              <a:t>Mathletics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EB8A-C80C-0C79-5D4E-4DD0EB87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lucky to have...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7E89-0496-79BE-428C-879A19E9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err="1"/>
              <a:t>Mrs</a:t>
            </a:r>
            <a:r>
              <a:rPr lang="en-US" sz="4800" dirty="0"/>
              <a:t> </a:t>
            </a:r>
            <a:r>
              <a:rPr lang="en-US" sz="4800" dirty="0" err="1"/>
              <a:t>Fiteih</a:t>
            </a:r>
          </a:p>
          <a:p>
            <a:pPr>
              <a:buClr>
                <a:srgbClr val="BF9900"/>
              </a:buClr>
            </a:pPr>
            <a:r>
              <a:rPr lang="en-US" sz="4800" dirty="0" err="1"/>
              <a:t>Mrs</a:t>
            </a:r>
            <a:r>
              <a:rPr lang="en-US" sz="4800" dirty="0"/>
              <a:t> Cridland</a:t>
            </a:r>
          </a:p>
          <a:p>
            <a:pPr>
              <a:buClr>
                <a:srgbClr val="BF9900"/>
              </a:buClr>
            </a:pPr>
            <a:r>
              <a:rPr lang="en-US" sz="4800" dirty="0" err="1"/>
              <a:t>Mrs</a:t>
            </a:r>
            <a:r>
              <a:rPr lang="en-US" sz="4800" dirty="0"/>
              <a:t> Edwards</a:t>
            </a:r>
          </a:p>
          <a:p>
            <a:pPr>
              <a:buClr>
                <a:srgbClr val="BF9900"/>
              </a:buClr>
            </a:pPr>
            <a:endParaRPr lang="en-US" sz="4800" dirty="0"/>
          </a:p>
        </p:txBody>
      </p:sp>
      <p:pic>
        <p:nvPicPr>
          <p:cNvPr id="4" name="Picture 3" descr="A group of colorful stars&#10;&#10;Description automatically generated">
            <a:extLst>
              <a:ext uri="{FF2B5EF4-FFF2-40B4-BE49-F238E27FC236}">
                <a16:creationId xmlns:a16="http://schemas.microsoft.com/office/drawing/2014/main" id="{3631AD2E-064F-BAD2-54F8-B1E52B16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3" y="2323234"/>
            <a:ext cx="3657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924C79-48AD-AAB4-3B16-638E0085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135" y="2668541"/>
            <a:ext cx="6054723" cy="26161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6000" dirty="0"/>
              <a:t>The children have settled in brilliantly!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They are a credit to you!</a:t>
            </a:r>
          </a:p>
        </p:txBody>
      </p:sp>
      <p:pic>
        <p:nvPicPr>
          <p:cNvPr id="4" name="Picture 3" descr="A group of colorful stars&#10;&#10;Description automatically generated">
            <a:extLst>
              <a:ext uri="{FF2B5EF4-FFF2-40B4-BE49-F238E27FC236}">
                <a16:creationId xmlns:a16="http://schemas.microsoft.com/office/drawing/2014/main" id="{E333A049-83B0-F874-D80F-13BB3AFA3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389" t="1956" b="7135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670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/>
              <a:t>​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835" y="1381509"/>
            <a:ext cx="5807765" cy="501897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GB" sz="3500" dirty="0"/>
              <a:t>Children in Year 1 will continue with a play based approach to learning for the initial part of the Autumn Term.​Gradual phase into formal learning.​</a:t>
            </a:r>
          </a:p>
          <a:p>
            <a:pPr rtl="0"/>
            <a:r>
              <a:rPr lang="en-GB" sz="3500" dirty="0"/>
              <a:t>There will be a focus on emotional development and ensuring children can express themselves and understand their emotions and how to deal with them.</a:t>
            </a:r>
            <a:br>
              <a:rPr lang="en-GB" sz="3500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FC5C2-A6F5-E5E7-EB5B-5B3CFF6CB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825" y="596350"/>
            <a:ext cx="5287618" cy="566530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Mornings - Daily phonics lessons/Reading in a group/Maths activity/English activity/Handwriting alongside other activities.​</a:t>
            </a:r>
          </a:p>
          <a:p>
            <a:pPr marL="0" indent="0">
              <a:buNone/>
            </a:pPr>
            <a:br>
              <a:rPr lang="en-GB" sz="3200" dirty="0"/>
            </a:br>
            <a:r>
              <a:rPr lang="en-GB" sz="3200" dirty="0"/>
              <a:t>Afternoons – R.E/History/ Geography/Art and DT/Science/Music/P.E/Jigsaw (PSHE)​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EA0ED-79DD-ADD3-C031-BD98E2DE4719}"/>
              </a:ext>
            </a:extLst>
          </p:cNvPr>
          <p:cNvSpPr txBox="1"/>
          <p:nvPr/>
        </p:nvSpPr>
        <p:spPr>
          <a:xfrm flipH="1">
            <a:off x="1569719" y="596349"/>
            <a:ext cx="749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Transition into Year 1</a:t>
            </a:r>
          </a:p>
        </p:txBody>
      </p:sp>
    </p:spTree>
    <p:extLst>
      <p:ext uri="{BB962C8B-B14F-4D97-AF65-F5344CB8AC3E}">
        <p14:creationId xmlns:p14="http://schemas.microsoft.com/office/powerpoint/2010/main" val="38155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u="sng" dirty="0"/>
              <a:t>Our Autumn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744" y="2234512"/>
            <a:ext cx="4895055" cy="3124201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en-GB" sz="3600" u="sng" dirty="0"/>
              <a:t>Paws, claws and whiskers.</a:t>
            </a:r>
          </a:p>
          <a:p>
            <a:pPr rtl="0"/>
            <a:r>
              <a:rPr lang="en-GB" sz="3600" dirty="0"/>
              <a:t>We will read the ‘Mixed up Chameleon,’</a:t>
            </a:r>
          </a:p>
          <a:p>
            <a:pPr rtl="0"/>
            <a:r>
              <a:rPr lang="en-GB" sz="3600" dirty="0"/>
              <a:t>And study non-fiction texts on nocturnal animals.</a:t>
            </a:r>
          </a:p>
        </p:txBody>
      </p:sp>
      <p:graphicFrame>
        <p:nvGraphicFramePr>
          <p:cNvPr id="5" name="Content Placeholder 4" descr="Radial venn diagram with four groups clustered around one group title"/>
          <p:cNvGraphicFramePr>
            <a:graphicFrameLocks noGrp="1"/>
          </p:cNvGraphicFramePr>
          <p:nvPr>
            <p:ph sz="half" idx="2"/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s://platform.communicatorcorp.com/FS/2263/Images/Fundraising/montage.jpg  (With images) | Endangered species, Animals, Image">
            <a:extLst>
              <a:ext uri="{FF2B5EF4-FFF2-40B4-BE49-F238E27FC236}">
                <a16:creationId xmlns:a16="http://schemas.microsoft.com/office/drawing/2014/main" id="{1462DDDE-4BCE-57E2-3EC0-B22A0AEE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5" y="1903302"/>
            <a:ext cx="6464587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4E72-50D1-FE36-2FFB-5F7A42A1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2" y="160638"/>
            <a:ext cx="10018713" cy="1752599"/>
          </a:xfrm>
        </p:spPr>
        <p:txBody>
          <a:bodyPr/>
          <a:lstStyle/>
          <a:p>
            <a:r>
              <a:rPr lang="en-GB" u="sng" dirty="0"/>
              <a:t>Spring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17537-265F-EEC2-1FED-D337AEED987E}"/>
              </a:ext>
            </a:extLst>
          </p:cNvPr>
          <p:cNvSpPr txBox="1"/>
          <p:nvPr/>
        </p:nvSpPr>
        <p:spPr>
          <a:xfrm>
            <a:off x="1166191" y="1789043"/>
            <a:ext cx="326003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</a:rPr>
              <a:t>Land Ahoy!</a:t>
            </a:r>
            <a:endParaRPr lang="en-GB">
              <a:solidFill>
                <a:prstClr val="black"/>
              </a:solidFill>
              <a:latin typeface="Arial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4C17A-4ECB-1D0E-F2BF-1A67B864AFE3}"/>
              </a:ext>
            </a:extLst>
          </p:cNvPr>
          <p:cNvSpPr txBox="1"/>
          <p:nvPr/>
        </p:nvSpPr>
        <p:spPr>
          <a:xfrm flipH="1">
            <a:off x="7765776" y="1646238"/>
            <a:ext cx="229991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</a:rPr>
              <a:t>Moon Zoom</a:t>
            </a:r>
            <a:endParaRPr lang="en-GB" dirty="0">
              <a:solidFill>
                <a:prstClr val="black"/>
              </a:solidFill>
              <a:latin typeface="Arial Nova"/>
            </a:endParaRPr>
          </a:p>
        </p:txBody>
      </p:sp>
      <p:pic>
        <p:nvPicPr>
          <p:cNvPr id="4" name="Picture 4" descr="Dreamstime.com #pirates #cute #illustration | Pirate images, Pirate  illustration, Pirate cartoon">
            <a:extLst>
              <a:ext uri="{FF2B5EF4-FFF2-40B4-BE49-F238E27FC236}">
                <a16:creationId xmlns:a16="http://schemas.microsoft.com/office/drawing/2014/main" id="{AE6F9CDD-93DB-F27C-8AF5-41597CFD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2336386"/>
            <a:ext cx="2687436" cy="26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Lighthouse | Britannica">
            <a:extLst>
              <a:ext uri="{FF2B5EF4-FFF2-40B4-BE49-F238E27FC236}">
                <a16:creationId xmlns:a16="http://schemas.microsoft.com/office/drawing/2014/main" id="{215E78D9-04C9-4A2C-81F4-902C4AD4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93" y="2336386"/>
            <a:ext cx="2751649" cy="22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James Cook - His First Voyage">
            <a:extLst>
              <a:ext uri="{FF2B5EF4-FFF2-40B4-BE49-F238E27FC236}">
                <a16:creationId xmlns:a16="http://schemas.microsoft.com/office/drawing/2014/main" id="{776A82DD-1BA5-B59F-FABB-693B9679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93" y="4539465"/>
            <a:ext cx="2545565" cy="143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lanet Parade: What Is It And How Can You See It? | by Star Walk | Medium">
            <a:extLst>
              <a:ext uri="{FF2B5EF4-FFF2-40B4-BE49-F238E27FC236}">
                <a16:creationId xmlns:a16="http://schemas.microsoft.com/office/drawing/2014/main" id="{19DAC7E1-4CC2-2A96-1461-36C81D45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1" y="2495675"/>
            <a:ext cx="3172939" cy="17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E385-FCC1-F3AD-559F-436C29C163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559" t="10817" r="4518" b="51298"/>
          <a:stretch/>
        </p:blipFill>
        <p:spPr>
          <a:xfrm>
            <a:off x="7188590" y="4249954"/>
            <a:ext cx="3172939" cy="15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520504"/>
            <a:ext cx="897518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Summer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u="sng" dirty="0">
                <a:latin typeface="Arial Nova Light"/>
              </a:rPr>
              <a:t>Memory Box</a:t>
            </a:r>
          </a:p>
        </p:txBody>
      </p:sp>
      <p:pic>
        <p:nvPicPr>
          <p:cNvPr id="5122" name="Picture 2" descr="Women in the Victorian era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99" y="2222695"/>
            <a:ext cx="2618365" cy="36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ctorian Schools &amp; School Children Facts &amp;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21" y="2719176"/>
            <a:ext cx="4276578" cy="27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Questionnaire for a Genealogy Interview | FamilyTree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3176" b="216"/>
          <a:stretch/>
        </p:blipFill>
        <p:spPr bwMode="auto">
          <a:xfrm>
            <a:off x="407963" y="2401980"/>
            <a:ext cx="3927258" cy="29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29861-002F-2B58-BD62-5A150471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You may have heard of…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4F1313-B3B4-5277-210E-F42E5EE88C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841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7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FFCC00"/>
      </a:accent1>
      <a:accent2>
        <a:srgbClr val="FFCC00"/>
      </a:accent2>
      <a:accent3>
        <a:srgbClr val="FFCC0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634385-be88-41b1-b187-0d2a78605063">
      <Terms xmlns="http://schemas.microsoft.com/office/infopath/2007/PartnerControls"/>
    </lcf76f155ced4ddcb4097134ff3c332f>
    <TaxCatchAll xmlns="07c64189-39be-4fac-be85-411985ca9e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03106B2AFB64683FE537FE2AB03F9" ma:contentTypeVersion="15" ma:contentTypeDescription="Create a new document." ma:contentTypeScope="" ma:versionID="85c9040cf3a119f9325bc0e16a19773a">
  <xsd:schema xmlns:xsd="http://www.w3.org/2001/XMLSchema" xmlns:xs="http://www.w3.org/2001/XMLSchema" xmlns:p="http://schemas.microsoft.com/office/2006/metadata/properties" xmlns:ns2="a9634385-be88-41b1-b187-0d2a78605063" xmlns:ns3="07c64189-39be-4fac-be85-411985ca9e64" targetNamespace="http://schemas.microsoft.com/office/2006/metadata/properties" ma:root="true" ma:fieldsID="62dc0bdbd31e836aa160d5bf59ccf284" ns2:_="" ns3:_="">
    <xsd:import namespace="a9634385-be88-41b1-b187-0d2a78605063"/>
    <xsd:import namespace="07c64189-39be-4fac-be85-411985ca9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34385-be88-41b1-b187-0d2a78605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64189-39be-4fac-be85-411985ca9e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365f45-f475-475e-8736-8fef254926e8}" ma:internalName="TaxCatchAll" ma:showField="CatchAllData" ma:web="07c64189-39be-4fac-be85-411985ca9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6BAAE4-74FE-4231-AFCD-A083D0CAA5EF}">
  <ds:schemaRefs>
    <ds:schemaRef ds:uri="http://schemas.microsoft.com/office/2006/metadata/properties"/>
    <ds:schemaRef ds:uri="http://schemas.microsoft.com/office/infopath/2007/PartnerControls"/>
    <ds:schemaRef ds:uri="a9634385-be88-41b1-b187-0d2a78605063"/>
    <ds:schemaRef ds:uri="07c64189-39be-4fac-be85-411985ca9e64"/>
  </ds:schemaRefs>
</ds:datastoreItem>
</file>

<file path=customXml/itemProps2.xml><?xml version="1.0" encoding="utf-8"?>
<ds:datastoreItem xmlns:ds="http://schemas.openxmlformats.org/officeDocument/2006/customXml" ds:itemID="{5359EE52-BA11-4055-AA1B-779BCA9204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763956-8B46-43E0-B5CA-92E48423B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34385-be88-41b1-b187-0d2a78605063"/>
    <ds:schemaRef ds:uri="07c64189-39be-4fac-be85-411985ca9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279</TotalTime>
  <Words>600</Words>
  <Application>Microsoft Office PowerPoint</Application>
  <PresentationFormat>Widescreen</PresentationFormat>
  <Paragraphs>89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Nova</vt:lpstr>
      <vt:lpstr>Arial Nova Light</vt:lpstr>
      <vt:lpstr>Calibri</vt:lpstr>
      <vt:lpstr>Comic Sans MS</vt:lpstr>
      <vt:lpstr>Corbel</vt:lpstr>
      <vt:lpstr>Parallax</vt:lpstr>
      <vt:lpstr>St Margaret’s School  Welcome to Year One!</vt:lpstr>
      <vt:lpstr>Mrs Crawford Monday- Wednesday   &amp; Mrs Thomas Thursday-Friday</vt:lpstr>
      <vt:lpstr>We are lucky to have...</vt:lpstr>
      <vt:lpstr>The children have settled in brilliantly!  They are a credit to you!</vt:lpstr>
      <vt:lpstr>​     </vt:lpstr>
      <vt:lpstr>Our Autumn Learning</vt:lpstr>
      <vt:lpstr>Spring Learning</vt:lpstr>
      <vt:lpstr>PowerPoint Presentation</vt:lpstr>
      <vt:lpstr>You may have heard of…</vt:lpstr>
      <vt:lpstr>PowerPoint Presentation</vt:lpstr>
      <vt:lpstr>PowerPoint Presentation</vt:lpstr>
      <vt:lpstr>PowerPoint Presentation</vt:lpstr>
      <vt:lpstr>Behaviour Policy</vt:lpstr>
      <vt:lpstr>Celebrating our behaviour!</vt:lpstr>
      <vt:lpstr>General reminders....</vt:lpstr>
      <vt:lpstr> Year 1 Curriculum map- please see updated version on our website</vt:lpstr>
      <vt:lpstr>High expectations!</vt:lpstr>
      <vt:lpstr>Our School Values</vt:lpstr>
      <vt:lpstr>Communication</vt:lpstr>
      <vt:lpstr>Trips and Visits</vt:lpstr>
      <vt:lpstr>PowerPoint Presentation</vt:lpstr>
      <vt:lpstr>PowerPoint Presentation</vt:lpstr>
      <vt:lpstr>PowerPoint Presentation</vt:lpstr>
      <vt:lpstr>PowerPoint Presentation</vt:lpstr>
      <vt:lpstr>How you can help at home (Please bear with us!)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Margaret’s School  Inter-House  PE, School Sport and  Physical Activity</dc:title>
  <dc:creator>Joshua Steggles</dc:creator>
  <cp:lastModifiedBy>Emma Kitchen</cp:lastModifiedBy>
  <cp:revision>407</cp:revision>
  <dcterms:created xsi:type="dcterms:W3CDTF">2022-07-14T13:00:00Z</dcterms:created>
  <dcterms:modified xsi:type="dcterms:W3CDTF">2024-09-17T11:29:26Z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0x010100E9003106B2AFB64683FE537FE2AB03F9</vt:lpwstr>
  </property>
  <property fmtid="{D5CDD505-2E9C-101B-9397-08002B2CF9AE}" pid="3" name="Order">
    <vt:r8>2704200</vt:r8>
  </property>
  <property fmtid="{D5CDD505-2E9C-101B-9397-08002B2CF9AE}" pid="4" name="MediaServiceImageTags">
    <vt:lpwstr/>
  </property>
</Properties>
</file>